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42" r:id="rId2"/>
    <p:sldMasterId id="2147483754" r:id="rId3"/>
    <p:sldMasterId id="2147483783" r:id="rId4"/>
    <p:sldMasterId id="2147483795" r:id="rId5"/>
    <p:sldMasterId id="2147483807" r:id="rId6"/>
  </p:sldMasterIdLst>
  <p:notesMasterIdLst>
    <p:notesMasterId r:id="rId61"/>
  </p:notesMasterIdLst>
  <p:sldIdLst>
    <p:sldId id="263" r:id="rId7"/>
    <p:sldId id="289" r:id="rId8"/>
    <p:sldId id="320" r:id="rId9"/>
    <p:sldId id="321" r:id="rId10"/>
    <p:sldId id="288" r:id="rId11"/>
    <p:sldId id="292" r:id="rId12"/>
    <p:sldId id="309" r:id="rId13"/>
    <p:sldId id="302" r:id="rId14"/>
    <p:sldId id="308" r:id="rId15"/>
    <p:sldId id="279" r:id="rId16"/>
    <p:sldId id="317" r:id="rId17"/>
    <p:sldId id="314" r:id="rId18"/>
    <p:sldId id="315" r:id="rId19"/>
    <p:sldId id="316" r:id="rId20"/>
    <p:sldId id="286" r:id="rId21"/>
    <p:sldId id="290" r:id="rId22"/>
    <p:sldId id="300" r:id="rId23"/>
    <p:sldId id="284" r:id="rId24"/>
    <p:sldId id="282" r:id="rId25"/>
    <p:sldId id="318" r:id="rId26"/>
    <p:sldId id="265" r:id="rId27"/>
    <p:sldId id="283" r:id="rId28"/>
    <p:sldId id="293" r:id="rId29"/>
    <p:sldId id="281" r:id="rId30"/>
    <p:sldId id="264" r:id="rId31"/>
    <p:sldId id="313" r:id="rId32"/>
    <p:sldId id="319" r:id="rId33"/>
    <p:sldId id="258" r:id="rId34"/>
    <p:sldId id="322" r:id="rId35"/>
    <p:sldId id="330" r:id="rId36"/>
    <p:sldId id="291" r:id="rId37"/>
    <p:sldId id="323" r:id="rId38"/>
    <p:sldId id="324" r:id="rId39"/>
    <p:sldId id="329" r:id="rId40"/>
    <p:sldId id="325" r:id="rId41"/>
    <p:sldId id="328" r:id="rId42"/>
    <p:sldId id="326" r:id="rId43"/>
    <p:sldId id="327" r:id="rId44"/>
    <p:sldId id="331" r:id="rId45"/>
    <p:sldId id="312" r:id="rId46"/>
    <p:sldId id="275" r:id="rId47"/>
    <p:sldId id="301" r:id="rId48"/>
    <p:sldId id="310" r:id="rId49"/>
    <p:sldId id="295" r:id="rId50"/>
    <p:sldId id="311" r:id="rId51"/>
    <p:sldId id="294" r:id="rId52"/>
    <p:sldId id="296" r:id="rId53"/>
    <p:sldId id="297" r:id="rId54"/>
    <p:sldId id="266" r:id="rId55"/>
    <p:sldId id="304" r:id="rId56"/>
    <p:sldId id="305" r:id="rId57"/>
    <p:sldId id="306" r:id="rId58"/>
    <p:sldId id="307" r:id="rId59"/>
    <p:sldId id="303" r:id="rId6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DE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72531" autoAdjust="0"/>
  </p:normalViewPr>
  <p:slideViewPr>
    <p:cSldViewPr>
      <p:cViewPr varScale="1">
        <p:scale>
          <a:sx n="54" d="100"/>
          <a:sy n="54" d="100"/>
        </p:scale>
        <p:origin x="18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528"/>
    </p:cViewPr>
  </p:notesTextViewPr>
  <p:notesViewPr>
    <p:cSldViewPr>
      <p:cViewPr>
        <p:scale>
          <a:sx n="100" d="100"/>
          <a:sy n="100" d="100"/>
        </p:scale>
        <p:origin x="1842" y="-12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F64774B0-3FD8-4786-8450-4080A6F48764}" type="datetimeFigureOut">
              <a:rPr lang="en-US" smtClean="0"/>
              <a:pPr/>
              <a:t>7/26/2018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71C8EAF-24E9-4294-8271-C63CA0C2745D}" type="slidenum">
              <a:rPr lang="en-US" smtClean="0"/>
              <a:pPr/>
              <a:t>‹#›</a:t>
            </a:fld>
            <a:endParaRPr lang="en-US"/>
          </a:p>
        </p:txBody>
      </p:sp>
    </p:spTree>
    <p:extLst>
      <p:ext uri="{BB962C8B-B14F-4D97-AF65-F5344CB8AC3E}">
        <p14:creationId xmlns:p14="http://schemas.microsoft.com/office/powerpoint/2010/main" val="2307924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SLIDE </a:t>
            </a:r>
          </a:p>
          <a:p>
            <a:endParaRPr lang="en-US" dirty="0" smtClean="0"/>
          </a:p>
          <a:p>
            <a:r>
              <a:rPr lang="en-US" dirty="0" smtClean="0"/>
              <a:t>So you’ve committed to a year of simple living…</a:t>
            </a:r>
          </a:p>
          <a:p>
            <a:r>
              <a:rPr lang="en-US" dirty="0" smtClean="0"/>
              <a:t> </a:t>
            </a:r>
          </a:p>
          <a:p>
            <a:r>
              <a:rPr lang="en-US" dirty="0" smtClean="0"/>
              <a:t>You’ve probably</a:t>
            </a:r>
            <a:r>
              <a:rPr lang="en-US" baseline="0" dirty="0" smtClean="0"/>
              <a:t> been wondering how all the finances work. </a:t>
            </a:r>
          </a:p>
          <a:p>
            <a:endParaRPr lang="en-US" dirty="0"/>
          </a:p>
          <a:p>
            <a:pPr marL="171450" indent="-171450">
              <a:buFont typeface="Arial" panose="020B0604020202020204" pitchFamily="34" charset="0"/>
              <a:buChar char="•"/>
            </a:pPr>
            <a:r>
              <a:rPr lang="en-US" baseline="0" dirty="0" smtClean="0"/>
              <a:t>Maybe you’ve </a:t>
            </a:r>
            <a:r>
              <a:rPr lang="en-US" dirty="0" smtClean="0"/>
              <a:t>wondered if you’ll have enough to eat? </a:t>
            </a:r>
          </a:p>
          <a:p>
            <a:pPr marL="171450" indent="-171450">
              <a:buFont typeface="Arial" panose="020B0604020202020204" pitchFamily="34" charset="0"/>
              <a:buChar char="•"/>
            </a:pPr>
            <a:r>
              <a:rPr lang="en-US" dirty="0" smtClean="0"/>
              <a:t>Will the bills get paid? </a:t>
            </a:r>
          </a:p>
          <a:p>
            <a:pPr marL="171450" indent="-171450">
              <a:buFont typeface="Arial" panose="020B0604020202020204" pitchFamily="34" charset="0"/>
              <a:buChar char="•"/>
            </a:pPr>
            <a:r>
              <a:rPr lang="en-US" dirty="0" smtClean="0"/>
              <a:t>What does it mean to live on $100? </a:t>
            </a:r>
          </a:p>
          <a:p>
            <a:pPr marL="171450" indent="-171450">
              <a:buFont typeface="Arial" panose="020B0604020202020204" pitchFamily="34" charset="0"/>
              <a:buChar char="•"/>
            </a:pPr>
            <a:r>
              <a:rPr lang="en-US" dirty="0" smtClean="0"/>
              <a:t>What is a living allowance? </a:t>
            </a:r>
          </a:p>
          <a:p>
            <a:pPr marL="171450" indent="-171450">
              <a:buFont typeface="Arial" panose="020B0604020202020204" pitchFamily="34" charset="0"/>
              <a:buChar char="•"/>
            </a:pPr>
            <a:r>
              <a:rPr lang="en-US" dirty="0" smtClean="0"/>
              <a:t>How will this work?  </a:t>
            </a:r>
          </a:p>
          <a:p>
            <a:endParaRPr lang="en-US" dirty="0"/>
          </a:p>
          <a:p>
            <a:r>
              <a:rPr lang="en-US" dirty="0" smtClean="0"/>
              <a:t>Hopefully a lot of your questions have</a:t>
            </a:r>
            <a:r>
              <a:rPr lang="en-US" baseline="0" dirty="0" smtClean="0"/>
              <a:t> been answered by this time in the week. And if not, maybe this presentation will help make things more clear. </a:t>
            </a:r>
            <a:endParaRPr lang="en-US" dirty="0" smtClean="0"/>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a:t>
            </a:fld>
            <a:endParaRPr lang="en-US"/>
          </a:p>
        </p:txBody>
      </p:sp>
    </p:spTree>
    <p:extLst>
      <p:ext uri="{BB962C8B-B14F-4D97-AF65-F5344CB8AC3E}">
        <p14:creationId xmlns:p14="http://schemas.microsoft.com/office/powerpoint/2010/main" val="267273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 </a:t>
            </a:r>
            <a:r>
              <a:rPr lang="en-US" dirty="0" smtClean="0"/>
              <a:t>Time for your questions today and tomorrow</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10</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Cash Flow Overviews</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11</a:t>
            </a:fld>
            <a:endParaRPr lang="en-US"/>
          </a:p>
        </p:txBody>
      </p:sp>
    </p:spTree>
    <p:extLst>
      <p:ext uri="{BB962C8B-B14F-4D97-AF65-F5344CB8AC3E}">
        <p14:creationId xmlns:p14="http://schemas.microsoft.com/office/powerpoint/2010/main" val="292700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CASH FLOW OVERVIEWS</a:t>
            </a:r>
          </a:p>
          <a:p>
            <a:endParaRPr lang="en-US" dirty="0"/>
          </a:p>
          <a:p>
            <a:r>
              <a:rPr lang="en-US" dirty="0" smtClean="0"/>
              <a:t> </a:t>
            </a:r>
            <a:r>
              <a:rPr lang="en-US" dirty="0"/>
              <a:t>This </a:t>
            </a:r>
            <a:r>
              <a:rPr lang="en-US" dirty="0" smtClean="0"/>
              <a:t>helps provide a visual of how the money flows. </a:t>
            </a:r>
          </a:p>
          <a:p>
            <a:endParaRPr lang="en-US" dirty="0"/>
          </a:p>
          <a:p>
            <a:r>
              <a:rPr lang="en-US" dirty="0" smtClean="0"/>
              <a:t>You can find a more detailed image of this in your JV Handbook.</a:t>
            </a:r>
          </a:p>
          <a:p>
            <a:endParaRPr lang="en-US" dirty="0" smtClean="0"/>
          </a:p>
          <a:p>
            <a:r>
              <a:rPr lang="en-US" dirty="0" smtClean="0"/>
              <a:t>JVC Northwest</a:t>
            </a:r>
            <a:r>
              <a:rPr lang="en-US" baseline="0" dirty="0" smtClean="0"/>
              <a:t> pays the monthly living allowance directly to each AmeriCorps member. </a:t>
            </a:r>
          </a:p>
          <a:p>
            <a:endParaRPr lang="en-US" baseline="0" dirty="0" smtClean="0"/>
          </a:p>
          <a:p>
            <a:r>
              <a:rPr lang="en-US" baseline="0" dirty="0" smtClean="0"/>
              <a:t>Your living allowance is split between two direct deposits, one is to the community account. </a:t>
            </a:r>
          </a:p>
          <a:p>
            <a:endParaRPr lang="en-US" dirty="0"/>
          </a:p>
          <a:p>
            <a:r>
              <a:rPr lang="en-US" baseline="0" dirty="0" smtClean="0"/>
              <a:t>You fill out the paperwork that dictates how much goes to the community account – this should be based on your community budget. </a:t>
            </a:r>
          </a:p>
          <a:p>
            <a:endParaRPr lang="en-US" dirty="0"/>
          </a:p>
          <a:p>
            <a:r>
              <a:rPr lang="en-US" baseline="0" dirty="0" smtClean="0"/>
              <a:t>Out of this account, your community pays for community expenses.</a:t>
            </a:r>
          </a:p>
          <a:p>
            <a:endParaRPr lang="en-US" baseline="0" dirty="0" smtClean="0"/>
          </a:p>
          <a:p>
            <a:r>
              <a:rPr lang="en-US" baseline="0" dirty="0" smtClean="0"/>
              <a:t>The second direct deposit, your living allowance,  covers </a:t>
            </a:r>
            <a:r>
              <a:rPr lang="en-US" dirty="0" smtClean="0"/>
              <a:t>individual expenses and savings</a:t>
            </a:r>
            <a:r>
              <a:rPr lang="en-U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12</a:t>
            </a:fld>
            <a:endParaRPr lang="en-US"/>
          </a:p>
        </p:txBody>
      </p:sp>
    </p:spTree>
    <p:extLst>
      <p:ext uri="{BB962C8B-B14F-4D97-AF65-F5344CB8AC3E}">
        <p14:creationId xmlns:p14="http://schemas.microsoft.com/office/powerpoint/2010/main" val="653161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CASH FLOW OVERVIEWS</a:t>
            </a:r>
          </a:p>
          <a:p>
            <a:endParaRPr lang="en-US" dirty="0" smtClean="0"/>
          </a:p>
          <a:p>
            <a:r>
              <a:rPr lang="en-US" dirty="0" smtClean="0"/>
              <a:t>For our JVs</a:t>
            </a:r>
            <a:r>
              <a:rPr lang="en-US" baseline="0" dirty="0" smtClean="0"/>
              <a:t> in independent placements </a:t>
            </a:r>
            <a:r>
              <a:rPr lang="en-US" dirty="0" smtClean="0"/>
              <a:t>it works like this</a:t>
            </a:r>
          </a:p>
          <a:p>
            <a:endParaRPr lang="en-US" dirty="0" smtClean="0"/>
          </a:p>
          <a:p>
            <a:r>
              <a:rPr lang="en-US" dirty="0" smtClean="0"/>
              <a:t>JVC</a:t>
            </a:r>
            <a:r>
              <a:rPr lang="en-US" baseline="0" dirty="0" smtClean="0"/>
              <a:t> Northwest pays JVs in independent placements monthly.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monthly deposit is split between two direct deposits.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is to the community account. You fill out the paperwork that dictates how much goes to the community account – this should be based on your community budget. Out of this account, your community pays for community expenses.</a:t>
            </a:r>
          </a:p>
          <a:p>
            <a:endParaRPr lang="en-US" baseline="0" dirty="0" smtClean="0"/>
          </a:p>
          <a:p>
            <a:r>
              <a:rPr lang="en-US" baseline="0" dirty="0" smtClean="0"/>
              <a:t>The second direct deposit is to your personal account. Out of this account you cover personal expenses. </a:t>
            </a:r>
          </a:p>
          <a:p>
            <a:endParaRPr lang="en-US" baseline="0" dirty="0" smtClean="0"/>
          </a:p>
          <a:p>
            <a:r>
              <a:rPr lang="en-US" baseline="0" dirty="0" smtClean="0"/>
              <a:t>JVC Northwest will reimburse you for your co pays. ??? (do we want to talk more about this)</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13</a:t>
            </a:fld>
            <a:endParaRPr lang="en-US"/>
          </a:p>
        </p:txBody>
      </p:sp>
    </p:spTree>
    <p:extLst>
      <p:ext uri="{BB962C8B-B14F-4D97-AF65-F5344CB8AC3E}">
        <p14:creationId xmlns:p14="http://schemas.microsoft.com/office/powerpoint/2010/main" val="250390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pPr>
              <a:defRPr/>
            </a:pPr>
            <a:r>
              <a:rPr lang="en-US" dirty="0"/>
              <a:t>CASH FLOW OVERVIEWS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is the cash flow from the community perspective.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JVC Northwest</a:t>
            </a:r>
            <a:r>
              <a:rPr lang="en-US" dirty="0" smtClean="0"/>
              <a:t> deposits money in community and individual accounts.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community pays JVC Northwest for housing and third retreat fees.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community spends money on utilities, groceries, and supplies.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Individual JVs pay for personal expenses, and AmeriCorps members save what’s left.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14</a:t>
            </a:fld>
            <a:endParaRPr lang="en-US"/>
          </a:p>
        </p:txBody>
      </p:sp>
    </p:spTree>
    <p:extLst>
      <p:ext uri="{BB962C8B-B14F-4D97-AF65-F5344CB8AC3E}">
        <p14:creationId xmlns:p14="http://schemas.microsoft.com/office/powerpoint/2010/main" val="4290740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Clarifying Terms</a:t>
            </a:r>
          </a:p>
          <a:p>
            <a:endParaRPr lang="en-US" dirty="0"/>
          </a:p>
          <a:p>
            <a:r>
              <a:rPr lang="en-US" dirty="0"/>
              <a:t>Before we get into the details about money – we thought we’d go over some common terms we use that might be new or confusing.</a:t>
            </a:r>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15</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TERM: “Bookkeepers”</a:t>
            </a:r>
          </a:p>
          <a:p>
            <a:endParaRPr lang="en-US" dirty="0"/>
          </a:p>
          <a:p>
            <a:r>
              <a:rPr lang="en-US" dirty="0" smtClean="0"/>
              <a:t>Each JV community has two bookkeepers who monitor your</a:t>
            </a:r>
            <a:r>
              <a:rPr lang="en-US" baseline="0" dirty="0" smtClean="0"/>
              <a:t> community’s spending, pay the bills on time, and report back to JVC Northwest about the monthly costs of your community. </a:t>
            </a:r>
          </a:p>
          <a:p>
            <a:endParaRPr lang="en-US" baseline="0" dirty="0" smtClean="0"/>
          </a:p>
          <a:p>
            <a:r>
              <a:rPr lang="en-US" baseline="0" dirty="0" smtClean="0"/>
              <a:t>This past year’s bookkeeper’s reports have helped us create your budgets for this new year.</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Handbook: “</a:t>
            </a:r>
            <a:r>
              <a:rPr lang="en-US" sz="1200" kern="1200" dirty="0" smtClean="0">
                <a:solidFill>
                  <a:schemeClr val="tx1"/>
                </a:solidFill>
                <a:effectLst/>
                <a:latin typeface="+mn-lt"/>
                <a:ea typeface="+mn-ea"/>
                <a:cs typeface="+mn-cs"/>
              </a:rPr>
              <a:t>Your house has two bookkeepers who are responsible for managing your community account and paying bills. The bookkeepers make electronic payments from the community account to JVC Northwest for the housing and third retreat fees for all AmeriCorps members in the community. JVC Northwest pays these costs directly for independent JVs.”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Guidebook: “Each JV community designates </a:t>
            </a:r>
            <a:r>
              <a:rPr lang="en-US" sz="1200" b="1" kern="1200" dirty="0" smtClean="0">
                <a:solidFill>
                  <a:schemeClr val="tx1"/>
                </a:solidFill>
                <a:effectLst/>
                <a:latin typeface="+mn-lt"/>
                <a:ea typeface="+mn-ea"/>
                <a:cs typeface="+mn-cs"/>
              </a:rPr>
              <a:t>two</a:t>
            </a:r>
            <a:r>
              <a:rPr lang="en-US" sz="1200" kern="1200" dirty="0" smtClean="0">
                <a:solidFill>
                  <a:schemeClr val="tx1"/>
                </a:solidFill>
                <a:effectLst/>
                <a:latin typeface="+mn-lt"/>
                <a:ea typeface="+mn-ea"/>
                <a:cs typeface="+mn-cs"/>
              </a:rPr>
              <a:t> of its members to serve as co-bookkeepers. They are responsible for keeping accurate financial records, for making timely deposits of community income, paying community bills on time, reporting financial issues to JVC Northwest, informing housemates about the community financial situation, and making monthly financial reports for the JVC Northwest Business Manager. However, the JV community is collectively responsible for making all decisions about expenditures. Any problems with finances should be reported to the Program Coordinator and/or the JVC Northwest office.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16</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aseline="0" dirty="0" smtClean="0">
                <a:solidFill>
                  <a:schemeClr val="tx1"/>
                </a:solidFill>
              </a:rPr>
              <a:t>TERM: “JV Community Account”</a:t>
            </a:r>
            <a:endParaRPr lang="en-US" dirty="0" smtClean="0">
              <a:solidFill>
                <a:schemeClr val="tx2">
                  <a:lumMod val="75000"/>
                </a:schemeClr>
              </a:solidFill>
            </a:endParaRPr>
          </a:p>
          <a:p>
            <a:endParaRPr lang="en-US" baseline="0" dirty="0" smtClean="0"/>
          </a:p>
          <a:p>
            <a:r>
              <a:rPr lang="en-US" baseline="0" dirty="0" smtClean="0"/>
              <a:t>When you arrive at your locales this weekend, you’ll go to a credit union or bank and open a checking account all together as a community.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also open up your own bank account.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You’ll use these accounts for your direct deposit from JVC Northwest, and your bookkeepers will use the ATM cards and checkbooks to pay bills.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hangingPunct="0"/>
            <a:r>
              <a:rPr lang="en-US" dirty="0" smtClean="0"/>
              <a:t>Handbook: “</a:t>
            </a:r>
            <a:r>
              <a:rPr lang="en-US" sz="1200" kern="1200" dirty="0" smtClean="0">
                <a:solidFill>
                  <a:schemeClr val="tx1"/>
                </a:solidFill>
                <a:effectLst/>
                <a:latin typeface="+mn-lt"/>
                <a:ea typeface="+mn-ea"/>
                <a:cs typeface="+mn-cs"/>
              </a:rPr>
              <a:t>Each JV community will also establish a community bank account in the names of all members of the community. This fund is for the JV community’s collective use; the money may not be spent for individual purposes. The community is responsible to maintain the community bank account and to pay all community bills from this account. A monthly financial report will be due to the office and is the responsibility of the bookkeepers (see below) to complete and send in to the JVC Northwest office. JVs may not use an ATM to withdraw cash from the community account. The community account must not be used to lend money to individual JVs in the community, to purchase alcohol, or to make community trips. Money leftover at the end of the year may be disbursed equally among members of the household, or invested in the house and supplies for the next year’s JVs.</a:t>
            </a:r>
          </a:p>
          <a:p>
            <a:pPr hangingPunct="0"/>
            <a:r>
              <a:rPr lang="en-US" sz="1200" kern="1200" dirty="0" smtClean="0">
                <a:solidFill>
                  <a:schemeClr val="tx1"/>
                </a:solidFill>
                <a:effectLst/>
                <a:latin typeface="+mn-lt"/>
                <a:ea typeface="+mn-ea"/>
                <a:cs typeface="+mn-cs"/>
              </a:rPr>
              <a:t> </a:t>
            </a:r>
          </a:p>
          <a:p>
            <a:pPr hangingPunct="0"/>
            <a:r>
              <a:rPr lang="en-US" sz="1200" kern="1200" dirty="0" smtClean="0">
                <a:solidFill>
                  <a:schemeClr val="tx1"/>
                </a:solidFill>
                <a:effectLst/>
                <a:latin typeface="+mn-lt"/>
                <a:ea typeface="+mn-ea"/>
                <a:cs typeface="+mn-cs"/>
              </a:rPr>
              <a:t>We require JVs to establish individual and community accounts at the same bank or credit union, and to set up two direct deposits for your JVC Northwest income: one deposit to the community account and the other to your individual account.”</a:t>
            </a: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Guidebook: </a:t>
            </a:r>
            <a:r>
              <a:rPr lang="en-US" sz="1200" i="1" kern="1200" dirty="0" smtClean="0">
                <a:solidFill>
                  <a:schemeClr val="tx1"/>
                </a:solidFill>
                <a:effectLst/>
                <a:latin typeface="+mn-lt"/>
                <a:ea typeface="+mn-ea"/>
                <a:cs typeface="+mn-cs"/>
              </a:rPr>
              <a:t>no</a:t>
            </a:r>
            <a:r>
              <a:rPr lang="en-US" sz="1200" i="1" kern="1200" baseline="0" dirty="0" smtClean="0">
                <a:solidFill>
                  <a:schemeClr val="tx1"/>
                </a:solidFill>
                <a:effectLst/>
                <a:latin typeface="+mn-lt"/>
                <a:ea typeface="+mn-ea"/>
                <a:cs typeface="+mn-cs"/>
              </a:rPr>
              <a:t> definition provided</a:t>
            </a:r>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171C8EAF-24E9-4294-8271-C63CA0C2745D}" type="slidenum">
              <a:rPr lang="en-US" smtClean="0"/>
              <a:pPr/>
              <a:t>17</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TERM: “Contingency Savings</a:t>
            </a:r>
            <a:r>
              <a:rPr lang="en-US" dirty="0" smtClean="0"/>
              <a:t>”</a:t>
            </a:r>
          </a:p>
          <a:p>
            <a:endParaRPr lang="en-US" baseline="0" dirty="0" smtClean="0"/>
          </a:p>
          <a:p>
            <a:pPr marL="0" marR="0" indent="0" algn="l" defTabSz="914400" rtl="0" eaLnBrk="1" fontAlgn="auto" latinLnBrk="0" hangingPunct="1">
              <a:lnSpc>
                <a:spcPct val="100000"/>
              </a:lnSpc>
              <a:spcBef>
                <a:spcPts val="0"/>
              </a:spcBef>
              <a:spcAft>
                <a:spcPts val="0"/>
              </a:spcAft>
              <a:buClrTx/>
              <a:buSzTx/>
              <a:tabLst/>
              <a:defRPr/>
            </a:pPr>
            <a:r>
              <a:rPr lang="en-US" sz="1200" dirty="0" smtClean="0">
                <a:solidFill>
                  <a:srgbClr val="000000"/>
                </a:solidFill>
              </a:rPr>
              <a:t>Money reserved for medical co-pays and deductibles, etc. AmeriCorps members save money every month to put towards their own contingencies.</a:t>
            </a:r>
            <a:r>
              <a:rPr lang="en-US" sz="1200" baseline="0" dirty="0" smtClean="0">
                <a:solidFill>
                  <a:srgbClr val="000000"/>
                </a:solidFill>
              </a:rPr>
              <a:t> This money </a:t>
            </a:r>
            <a:r>
              <a:rPr lang="en-US" baseline="0" dirty="0" smtClean="0"/>
              <a:t>also may need to be used when there isn’t enough money to pay other bills (e.g. utilities are high one month). It is for contingencies.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0" marR="0" indent="0" algn="l" defTabSz="914400" rtl="0" eaLnBrk="1" fontAlgn="auto" latinLnBrk="0" hangingPunct="1">
              <a:lnSpc>
                <a:spcPct val="100000"/>
              </a:lnSpc>
              <a:spcBef>
                <a:spcPts val="0"/>
              </a:spcBef>
              <a:spcAft>
                <a:spcPts val="0"/>
              </a:spcAft>
              <a:buClrTx/>
              <a:buSzTx/>
              <a:tabLst/>
              <a:defRPr/>
            </a:pPr>
            <a:r>
              <a:rPr lang="en-US" baseline="0" dirty="0" smtClean="0"/>
              <a:t>Save this money so that it accrues month to month.  </a:t>
            </a:r>
            <a:endParaRPr lang="en-US" sz="1200" baseline="0" dirty="0" smtClean="0">
              <a:solidFill>
                <a:srgbClr val="000000"/>
              </a:solidFill>
            </a:endParaRPr>
          </a:p>
          <a:p>
            <a:pPr>
              <a:buFont typeface="Arial" pitchFamily="34" charset="0"/>
              <a:buChar char="•"/>
            </a:pPr>
            <a:endParaRPr lang="en-US" sz="1200" baseline="0" dirty="0" smtClean="0">
              <a:solidFill>
                <a:srgbClr val="000000"/>
              </a:solidFill>
            </a:endParaRPr>
          </a:p>
          <a:p>
            <a:r>
              <a:rPr lang="en-US" sz="1200" baseline="0" dirty="0" smtClean="0">
                <a:solidFill>
                  <a:srgbClr val="000000"/>
                </a:solidFill>
              </a:rPr>
              <a:t>JVs in independent placements submit their receipts or invoices for medical co-pays to JVC Northwest. If you are a JV in an independent placement, please discuss your contingencies with your PC. </a:t>
            </a:r>
          </a:p>
          <a:p>
            <a:pPr>
              <a:buFont typeface="Arial" pitchFamily="34" charset="0"/>
              <a:buChar char="•"/>
            </a:pPr>
            <a:endParaRPr lang="en-US" dirty="0">
              <a:solidFill>
                <a:srgbClr val="000000"/>
              </a:solidFill>
            </a:endParaRPr>
          </a:p>
          <a:p>
            <a:r>
              <a:rPr lang="en-US" dirty="0" smtClean="0">
                <a:solidFill>
                  <a:srgbClr val="000000"/>
                </a:solidFill>
              </a:rPr>
              <a:t>Additional-year JVs: What things have you needed to pay for out of contingency savings?</a:t>
            </a:r>
            <a:endParaRPr lang="en-US" sz="1200" baseline="0" dirty="0" smtClean="0">
              <a:solidFill>
                <a:srgbClr val="000000"/>
              </a:solidFill>
            </a:endParaRPr>
          </a:p>
          <a:p>
            <a:pPr>
              <a:buFont typeface="Arial" pitchFamily="34" charset="0"/>
              <a:buChar char="•"/>
            </a:pPr>
            <a:endParaRPr lang="en-US" sz="1200" baseline="0" dirty="0" smtClean="0">
              <a:solidFill>
                <a:srgbClr val="000000"/>
              </a:solidFill>
            </a:endParaRPr>
          </a:p>
          <a:p>
            <a:r>
              <a:rPr lang="en-US" sz="1200" baseline="0" dirty="0" smtClean="0">
                <a:solidFill>
                  <a:srgbClr val="000000"/>
                </a:solidFill>
              </a:rPr>
              <a:t>Note that you ALL have worker’s comp insurance through JVC Northwest. If you are injured at service, please let us know right away (same day if possible) and we can ensure you have the right paperwork to file a worker’s comp claim that will pay eligible medical bills.</a:t>
            </a:r>
          </a:p>
          <a:p>
            <a:endParaRPr lang="en-US" sz="1200" baseline="0" dirty="0" smtClean="0">
              <a:solidFill>
                <a:srgbClr val="000000"/>
              </a:solidFill>
            </a:endParaRPr>
          </a:p>
          <a:p>
            <a:r>
              <a:rPr lang="en-US" sz="1200" baseline="0" dirty="0" smtClean="0">
                <a:solidFill>
                  <a:srgbClr val="000000"/>
                </a:solidFill>
              </a:rPr>
              <a:t>Handbook: </a:t>
            </a:r>
            <a:r>
              <a:rPr lang="en-US" sz="1200" i="1" baseline="0" dirty="0" smtClean="0">
                <a:solidFill>
                  <a:srgbClr val="000000"/>
                </a:solidFill>
              </a:rPr>
              <a:t>not defined.</a:t>
            </a:r>
            <a:endParaRPr lang="en-US" sz="1200" dirty="0" smtClean="0">
              <a:solidFill>
                <a:srgbClr val="000000"/>
              </a:solidFill>
            </a:endParaRPr>
          </a:p>
          <a:p>
            <a:pPr>
              <a:buFont typeface="Arial" pitchFamily="34" charset="0"/>
              <a:buChar char="•"/>
            </a:pPr>
            <a:endParaRPr lang="en-US" sz="1200" dirty="0" smtClean="0">
              <a:solidFill>
                <a:srgbClr val="000000"/>
              </a:solidFill>
            </a:endParaRPr>
          </a:p>
          <a:p>
            <a:r>
              <a:rPr lang="en-US" dirty="0" smtClean="0">
                <a:solidFill>
                  <a:schemeClr val="tx2">
                    <a:lumMod val="75000"/>
                  </a:schemeClr>
                </a:solidFill>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18</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TERM: “Emergency Supplies”</a:t>
            </a:r>
          </a:p>
          <a:p>
            <a:r>
              <a:rPr lang="en-US" dirty="0" smtClean="0"/>
              <a:t/>
            </a:r>
            <a:br>
              <a:rPr lang="en-US" dirty="0" smtClean="0"/>
            </a:br>
            <a:r>
              <a:rPr lang="en-US" dirty="0" smtClean="0"/>
              <a:t>Each month, each JV in the community will contribute </a:t>
            </a:r>
            <a:r>
              <a:rPr lang="en-US" dirty="0" smtClean="0"/>
              <a:t>at least $5 </a:t>
            </a:r>
            <a:r>
              <a:rPr lang="en-US" dirty="0" smtClean="0"/>
              <a:t>towards community emergency supplies. </a:t>
            </a:r>
          </a:p>
          <a:p>
            <a:endParaRPr lang="en-US" dirty="0"/>
          </a:p>
          <a:p>
            <a:r>
              <a:rPr lang="en-US" dirty="0" smtClean="0"/>
              <a:t>In your community folder, you’ll find a booklet from the American Red Cross detailing ways to prepare for disasters such as earthquakes, floods, and wildfires. The booklet has a list of what you should include in your emergency kit.</a:t>
            </a:r>
          </a:p>
          <a:p>
            <a:endParaRPr lang="en-US" dirty="0"/>
          </a:p>
          <a:p>
            <a:r>
              <a:rPr lang="en-US" dirty="0" smtClean="0"/>
              <a:t>When you arrive at your JV house, please take stock of your community’s emergency supplies – some of you may have a kit started, others of you will be starting from scratch.</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19</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PHILOSOPHY </a:t>
            </a:r>
          </a:p>
          <a:p>
            <a:endParaRPr lang="en-US" dirty="0"/>
          </a:p>
          <a:p>
            <a:r>
              <a:rPr lang="en-US" dirty="0" smtClean="0"/>
              <a:t>Before</a:t>
            </a:r>
            <a:r>
              <a:rPr lang="en-US" baseline="0" dirty="0" smtClean="0"/>
              <a:t> we talk about how money and budgets work, we want to talk about  our philosophy. </a:t>
            </a:r>
          </a:p>
          <a:p>
            <a:endParaRPr lang="en-US" baseline="0" dirty="0" smtClean="0"/>
          </a:p>
          <a:p>
            <a:r>
              <a:rPr lang="en-US" baseline="0" dirty="0" smtClean="0"/>
              <a:t>The year is not about feeling the pinch of living on $100/month, or acquiring as much stuff as you can for as little money as possible. </a:t>
            </a:r>
          </a:p>
          <a:p>
            <a:endParaRPr lang="en-US" baseline="0" dirty="0" smtClean="0"/>
          </a:p>
          <a:p>
            <a:r>
              <a:rPr lang="en-US" baseline="0" dirty="0" smtClean="0"/>
              <a:t>It’s about focusing on abundance</a:t>
            </a:r>
            <a:r>
              <a:rPr lang="en-US" dirty="0" smtClean="0"/>
              <a:t> - on</a:t>
            </a:r>
            <a:r>
              <a:rPr lang="en-US" baseline="0" dirty="0" smtClean="0"/>
              <a:t> what counts – relationships, spirituality, social and ecological justice, laughter, learning, experiences, memories. Focusing on slow experiences. </a:t>
            </a:r>
          </a:p>
          <a:p>
            <a:endParaRPr lang="en-US" baseline="0" dirty="0" smtClean="0"/>
          </a:p>
          <a:p>
            <a:r>
              <a:rPr lang="en-US" baseline="0" dirty="0" smtClean="0"/>
              <a:t>We talk about money because we exchange it for housing, shelter, clothing, etc. and because you’ll be pooling some of your money with your JV community this year. So we want to talk about how we help structure the flow of money through your JV community. </a:t>
            </a:r>
          </a:p>
        </p:txBody>
      </p:sp>
      <p:sp>
        <p:nvSpPr>
          <p:cNvPr id="4" name="Slide Number Placeholder 3"/>
          <p:cNvSpPr>
            <a:spLocks noGrp="1"/>
          </p:cNvSpPr>
          <p:nvPr>
            <p:ph type="sldNum" sz="quarter" idx="10"/>
          </p:nvPr>
        </p:nvSpPr>
        <p:spPr/>
        <p:txBody>
          <a:bodyPr/>
          <a:lstStyle/>
          <a:p>
            <a:fld id="{171C8EAF-24E9-4294-8271-C63CA0C2745D}" type="slidenum">
              <a:rPr lang="en-US" smtClean="0"/>
              <a:pPr/>
              <a:t>2</a:t>
            </a:fld>
            <a:endParaRPr lang="en-US"/>
          </a:p>
        </p:txBody>
      </p:sp>
    </p:spTree>
    <p:extLst>
      <p:ext uri="{BB962C8B-B14F-4D97-AF65-F5344CB8AC3E}">
        <p14:creationId xmlns:p14="http://schemas.microsoft.com/office/powerpoint/2010/main" val="2672739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TERM: “Housing fee”</a:t>
            </a:r>
          </a:p>
          <a:p>
            <a:endParaRPr lang="en-US" dirty="0"/>
          </a:p>
          <a:p>
            <a:r>
              <a:rPr lang="en-US" dirty="0" smtClean="0"/>
              <a:t>All JVs pay the same housing fee - $6,100 for the year, prorated monthly according to the number of months you are serving. </a:t>
            </a:r>
          </a:p>
          <a:p>
            <a:endParaRPr lang="en-US" dirty="0"/>
          </a:p>
          <a:p>
            <a:pPr marL="171450" indent="-171450">
              <a:buFont typeface="Arial" panose="020B0604020202020204" pitchFamily="34" charset="0"/>
              <a:buChar char="•"/>
            </a:pPr>
            <a:r>
              <a:rPr lang="en-US" dirty="0" smtClean="0"/>
              <a:t>12-month AmeriCorps members pay $425/month   </a:t>
            </a:r>
            <a:endParaRPr lang="en-US" dirty="0"/>
          </a:p>
          <a:p>
            <a:pPr marL="171450" indent="-171450">
              <a:buFont typeface="Arial" panose="020B0604020202020204" pitchFamily="34" charset="0"/>
              <a:buChar char="•"/>
            </a:pPr>
            <a:r>
              <a:rPr lang="en-US" dirty="0" smtClean="0"/>
              <a:t>11-month members pay $</a:t>
            </a:r>
            <a:r>
              <a:rPr lang="en-US" dirty="0" smtClean="0"/>
              <a:t>510/month</a:t>
            </a:r>
          </a:p>
          <a:p>
            <a:pPr marL="0" indent="0">
              <a:buFont typeface="Arial" panose="020B0604020202020204" pitchFamily="34" charset="0"/>
              <a:buNone/>
            </a:pPr>
            <a:endParaRPr lang="en-US" dirty="0"/>
          </a:p>
          <a:p>
            <a:r>
              <a:rPr lang="en-US" dirty="0" smtClean="0"/>
              <a:t>AmeriCorps members pay this from their living allowance. JVC Northwest pays this directly for JVs in independent placements.</a:t>
            </a:r>
          </a:p>
          <a:p>
            <a:endParaRPr lang="en-US" dirty="0" smtClean="0"/>
          </a:p>
          <a:p>
            <a:r>
              <a:rPr lang="en-US" dirty="0" smtClean="0"/>
              <a:t>The fee covers rent, repairs, deposits, cleaning and other related expenses for housing across the organization.  </a:t>
            </a:r>
          </a:p>
          <a:p>
            <a:endParaRPr lang="en-US" dirty="0" smtClean="0"/>
          </a:p>
          <a:p>
            <a:r>
              <a:rPr lang="en-US" dirty="0" smtClean="0"/>
              <a:t>JVs serve in very diverse locales, from remote areas to cities. Actual rents vary as do the costs for other things. </a:t>
            </a:r>
          </a:p>
          <a:p>
            <a:endParaRPr lang="en-US" dirty="0" smtClean="0"/>
          </a:p>
          <a:p>
            <a:r>
              <a:rPr lang="en-US" dirty="0" smtClean="0"/>
              <a:t>We want to encourage JVs to serve where they feel called and for partner agencies to be matched with the JV who is the best fit for their needs. We do not want cost of housing to dictate placement decisions as a matter of equity.</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20</a:t>
            </a:fld>
            <a:endParaRPr lang="en-US"/>
          </a:p>
        </p:txBody>
      </p:sp>
    </p:spTree>
    <p:extLst>
      <p:ext uri="{BB962C8B-B14F-4D97-AF65-F5344CB8AC3E}">
        <p14:creationId xmlns:p14="http://schemas.microsoft.com/office/powerpoint/2010/main" val="4130786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dirty="0" smtClean="0"/>
              <a:t>TERMS: “Monthly </a:t>
            </a:r>
            <a:r>
              <a:rPr lang="en-US" dirty="0"/>
              <a:t>Income” and </a:t>
            </a:r>
            <a:r>
              <a:rPr lang="en-US" dirty="0" smtClean="0"/>
              <a:t> “</a:t>
            </a:r>
            <a:r>
              <a:rPr lang="en-US" dirty="0"/>
              <a:t>Living Allowance” </a:t>
            </a:r>
            <a:r>
              <a:rPr lang="en-US" dirty="0" smtClean="0"/>
              <a:t>Monthly</a:t>
            </a:r>
          </a:p>
          <a:p>
            <a:endParaRPr lang="en-US" dirty="0"/>
          </a:p>
          <a:p>
            <a:r>
              <a:rPr lang="en-US" dirty="0" smtClean="0"/>
              <a:t>JVC Northwest will direct deposit your income in your bank accounts you set up.</a:t>
            </a:r>
          </a:p>
          <a:p>
            <a:r>
              <a:rPr lang="en-US" dirty="0" smtClean="0"/>
              <a:t> </a:t>
            </a:r>
          </a:p>
          <a:p>
            <a:r>
              <a:rPr lang="en-US" dirty="0" smtClean="0"/>
              <a:t>There are two types of monthly income: </a:t>
            </a:r>
          </a:p>
          <a:p>
            <a:endParaRPr lang="en-US" b="1" dirty="0"/>
          </a:p>
          <a:p>
            <a:r>
              <a:rPr lang="en-US" b="1" dirty="0" smtClean="0"/>
              <a:t>AmeriCorps members:</a:t>
            </a:r>
          </a:p>
          <a:p>
            <a:r>
              <a:rPr lang="en-US" dirty="0" smtClean="0"/>
              <a:t>Living Allowance  - this is the specific term</a:t>
            </a:r>
            <a:r>
              <a:rPr lang="en-US" baseline="0" dirty="0" smtClean="0"/>
              <a:t> for the</a:t>
            </a:r>
            <a:r>
              <a:rPr lang="en-US" dirty="0" smtClean="0"/>
              <a:t> money JVC Northwest puts in your bank account</a:t>
            </a:r>
            <a:r>
              <a:rPr lang="en-US" baseline="0" dirty="0" smtClean="0"/>
              <a:t> every month when you are an AmeriCorps member. </a:t>
            </a:r>
            <a:endParaRPr lang="en-US" dirty="0" smtClean="0"/>
          </a:p>
          <a:p>
            <a:endParaRPr lang="en-US" dirty="0" smtClean="0"/>
          </a:p>
          <a:p>
            <a:r>
              <a:rPr lang="en-US" dirty="0" smtClean="0"/>
              <a:t>AmeriCorps members receive $13,732 before taxes in equal installments over the year. This amount covers your basic costs plus $100/month personal income</a:t>
            </a:r>
            <a:r>
              <a:rPr lang="en-US" baseline="0" dirty="0" smtClean="0"/>
              <a:t> AND costs of medical co-pays.</a:t>
            </a:r>
            <a:endParaRPr lang="en-US" dirty="0" smtClean="0"/>
          </a:p>
          <a:p>
            <a:endParaRPr lang="en-US" dirty="0" smtClean="0"/>
          </a:p>
          <a:p>
            <a:r>
              <a:rPr lang="en-US" b="1" dirty="0" smtClean="0"/>
              <a:t>JVs at Independent placements:</a:t>
            </a:r>
          </a:p>
          <a:p>
            <a:r>
              <a:rPr lang="en-US" dirty="0" smtClean="0"/>
              <a:t>Independent JVs also receive</a:t>
            </a:r>
            <a:r>
              <a:rPr lang="en-US" baseline="0" dirty="0" smtClean="0"/>
              <a:t> a monthly deposit to pay your basic costs plus $100/month personal income. JVC Northwest will pay medical co-pays as needed. </a:t>
            </a:r>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21</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smtClean="0">
                <a:solidFill>
                  <a:srgbClr val="000000"/>
                </a:solidFill>
              </a:rPr>
              <a:t>Term: “$100 Stipend”</a:t>
            </a:r>
          </a:p>
          <a:p>
            <a:pPr>
              <a:buFont typeface="Arial" pitchFamily="34" charset="0"/>
              <a:buNone/>
            </a:pPr>
            <a:endParaRPr lang="en-US" dirty="0">
              <a:solidFill>
                <a:srgbClr val="000000"/>
              </a:solidFill>
            </a:endParaRPr>
          </a:p>
          <a:p>
            <a:pPr>
              <a:buFont typeface="Arial" pitchFamily="34" charset="0"/>
              <a:buNone/>
            </a:pPr>
            <a:r>
              <a:rPr lang="en-US" dirty="0" smtClean="0">
                <a:solidFill>
                  <a:srgbClr val="000000"/>
                </a:solidFill>
              </a:rPr>
              <a:t>$100 budgeted for personal or discretionary spending, your money to live on for the month. </a:t>
            </a:r>
          </a:p>
          <a:p>
            <a:pPr>
              <a:buFont typeface="Arial" pitchFamily="34" charset="0"/>
              <a:buNone/>
            </a:pPr>
            <a:endParaRPr lang="en-US" dirty="0" smtClean="0">
              <a:solidFill>
                <a:srgbClr val="000000"/>
              </a:solidFill>
            </a:endParaRPr>
          </a:p>
          <a:p>
            <a:pPr>
              <a:buFont typeface="Arial" pitchFamily="34" charset="0"/>
              <a:buNone/>
            </a:pPr>
            <a:r>
              <a:rPr lang="en-US" dirty="0" smtClean="0">
                <a:solidFill>
                  <a:srgbClr val="000000"/>
                </a:solidFill>
              </a:rPr>
              <a:t>For items like: toothpaste, contact solution, shampoo, coffee shops, concerts, travel, phone bills, a new jacket, rain coat, camping trips, and potentially to supplement medical costs, new glasses, broken furniture in the house, etc.</a:t>
            </a:r>
          </a:p>
          <a:p>
            <a:pPr>
              <a:buFont typeface="Arial" pitchFamily="34" charset="0"/>
              <a:buNone/>
            </a:pPr>
            <a:endParaRPr lang="en-US" dirty="0" smtClean="0">
              <a:solidFill>
                <a:srgbClr val="000000"/>
              </a:solidFill>
            </a:endParaRPr>
          </a:p>
          <a:p>
            <a:pPr>
              <a:buFont typeface="Arial" pitchFamily="34" charset="0"/>
              <a:buNone/>
            </a:pPr>
            <a:r>
              <a:rPr lang="en-US" dirty="0">
                <a:solidFill>
                  <a:srgbClr val="000000"/>
                </a:solidFill>
              </a:rPr>
              <a:t>I</a:t>
            </a:r>
            <a:r>
              <a:rPr lang="en-US" dirty="0" smtClean="0">
                <a:solidFill>
                  <a:srgbClr val="000000"/>
                </a:solidFill>
              </a:rPr>
              <a:t>t’s the money you live on and spend at your own discretion</a:t>
            </a:r>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22</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TERM:</a:t>
            </a:r>
            <a:r>
              <a:rPr lang="en-US" dirty="0" smtClean="0"/>
              <a:t> “</a:t>
            </a:r>
            <a:r>
              <a:rPr lang="en-US" baseline="0" dirty="0" smtClean="0"/>
              <a:t>Third Retreat Fee”</a:t>
            </a:r>
            <a:endParaRPr lang="en-US" sz="1200" dirty="0" smtClean="0">
              <a:solidFill>
                <a:srgbClr val="000000"/>
              </a:solidFill>
            </a:endParaRPr>
          </a:p>
          <a:p>
            <a:pPr>
              <a:buFont typeface="Arial" pitchFamily="34" charset="0"/>
              <a:buNone/>
            </a:pPr>
            <a:endParaRPr lang="en-US" sz="1200" dirty="0" smtClean="0">
              <a:solidFill>
                <a:srgbClr val="000000"/>
              </a:solidFill>
            </a:endParaRPr>
          </a:p>
          <a:p>
            <a:pPr>
              <a:buFont typeface="Arial" pitchFamily="34" charset="0"/>
              <a:buNone/>
            </a:pPr>
            <a:r>
              <a:rPr lang="en-US" sz="1200" dirty="0" smtClean="0">
                <a:solidFill>
                  <a:srgbClr val="000000"/>
                </a:solidFill>
              </a:rPr>
              <a:t>During the year you’ll go on three</a:t>
            </a:r>
            <a:r>
              <a:rPr lang="en-US" sz="1200" baseline="0" dirty="0" smtClean="0">
                <a:solidFill>
                  <a:srgbClr val="000000"/>
                </a:solidFill>
              </a:rPr>
              <a:t> JVC Northwest retreats, each focusing on a different value. </a:t>
            </a:r>
          </a:p>
          <a:p>
            <a:pPr>
              <a:buFont typeface="Arial" pitchFamily="34" charset="0"/>
              <a:buNone/>
            </a:pPr>
            <a:endParaRPr lang="en-US" sz="1200" baseline="0" dirty="0" smtClean="0">
              <a:solidFill>
                <a:srgbClr val="000000"/>
              </a:solidFill>
            </a:endParaRPr>
          </a:p>
          <a:p>
            <a:pPr>
              <a:buFont typeface="Arial" pitchFamily="34" charset="0"/>
              <a:buNone/>
            </a:pPr>
            <a:r>
              <a:rPr lang="en-US" sz="1200" baseline="0" dirty="0" smtClean="0">
                <a:solidFill>
                  <a:srgbClr val="000000"/>
                </a:solidFill>
              </a:rPr>
              <a:t>The first two retreats focus on community and social &amp; ecological justice. We pay for these retreats partially through our AmeriCorps grant. </a:t>
            </a:r>
          </a:p>
          <a:p>
            <a:pPr>
              <a:buFont typeface="Arial" pitchFamily="34" charset="0"/>
              <a:buNone/>
            </a:pPr>
            <a:endParaRPr lang="en-US" sz="1200" baseline="0" dirty="0" smtClean="0">
              <a:solidFill>
                <a:srgbClr val="000000"/>
              </a:solidFill>
            </a:endParaRPr>
          </a:p>
          <a:p>
            <a:pPr>
              <a:buFont typeface="Arial" pitchFamily="34" charset="0"/>
              <a:buNone/>
            </a:pPr>
            <a:r>
              <a:rPr lang="en-US" sz="1200" baseline="0" dirty="0" smtClean="0">
                <a:solidFill>
                  <a:srgbClr val="000000"/>
                </a:solidFill>
              </a:rPr>
              <a:t>The third retreat focuses on spirituality. Because of the separation of Church and state, we cannot apply AmeriCorps funds to this third retreat. </a:t>
            </a:r>
          </a:p>
          <a:p>
            <a:pPr>
              <a:buFont typeface="Arial" pitchFamily="34" charset="0"/>
              <a:buNone/>
            </a:pPr>
            <a:endParaRPr lang="en-US" sz="1200" baseline="0" dirty="0" smtClean="0">
              <a:solidFill>
                <a:srgbClr val="000000"/>
              </a:solidFill>
            </a:endParaRPr>
          </a:p>
          <a:p>
            <a:pPr>
              <a:buFont typeface="Arial" pitchFamily="34" charset="0"/>
              <a:buNone/>
            </a:pPr>
            <a:r>
              <a:rPr lang="en-US" sz="1200" baseline="0" dirty="0" smtClean="0">
                <a:solidFill>
                  <a:srgbClr val="000000"/>
                </a:solidFill>
              </a:rPr>
              <a:t>Therefore, we all chip in. JVC Northwest pays a portion, each of your placement agencies pay a portion, and we ask JVs to pay a portion. </a:t>
            </a:r>
          </a:p>
          <a:p>
            <a:pPr>
              <a:buFont typeface="Arial" pitchFamily="34" charset="0"/>
              <a:buNone/>
            </a:pPr>
            <a:endParaRPr lang="en-US" sz="1200" baseline="0" dirty="0" smtClean="0">
              <a:solidFill>
                <a:srgbClr val="000000"/>
              </a:solidFill>
            </a:endParaRPr>
          </a:p>
          <a:p>
            <a:pPr>
              <a:buFont typeface="Arial" pitchFamily="34" charset="0"/>
              <a:buNone/>
            </a:pPr>
            <a:r>
              <a:rPr lang="en-US" sz="1200" baseline="0" dirty="0" smtClean="0">
                <a:solidFill>
                  <a:srgbClr val="000000"/>
                </a:solidFill>
              </a:rPr>
              <a:t>Each month for 10 months, each JV pays $</a:t>
            </a:r>
            <a:r>
              <a:rPr lang="en-US" dirty="0">
                <a:solidFill>
                  <a:srgbClr val="000000"/>
                </a:solidFill>
              </a:rPr>
              <a:t>8</a:t>
            </a:r>
            <a:r>
              <a:rPr lang="en-US" sz="1200" baseline="0" dirty="0" smtClean="0">
                <a:solidFill>
                  <a:srgbClr val="000000"/>
                </a:solidFill>
              </a:rPr>
              <a:t> to JVC Northwest – that money goes to support the third retreat. </a:t>
            </a:r>
          </a:p>
          <a:p>
            <a:pPr>
              <a:buFont typeface="Arial" pitchFamily="34" charset="0"/>
              <a:buNone/>
            </a:pPr>
            <a:endParaRPr lang="en-US" sz="1200" dirty="0" smtClean="0">
              <a:solidFill>
                <a:srgbClr val="000000"/>
              </a:solidFill>
            </a:endParaRPr>
          </a:p>
          <a:p>
            <a:pPr>
              <a:buFont typeface="Arial" pitchFamily="34" charset="0"/>
              <a:buChar char="•"/>
            </a:pPr>
            <a:endParaRPr lang="en-US" sz="1200" dirty="0" smtClean="0">
              <a:solidFill>
                <a:srgbClr val="000000"/>
              </a:solidFill>
            </a:endParaRPr>
          </a:p>
          <a:p>
            <a:r>
              <a:rPr lang="en-US" dirty="0" smtClean="0">
                <a:solidFill>
                  <a:schemeClr val="tx2">
                    <a:lumMod val="75000"/>
                  </a:schemeClr>
                </a:solidFill>
              </a:rPr>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23</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TERM: “Utilities”</a:t>
            </a:r>
          </a:p>
          <a:p>
            <a:endParaRPr lang="en-US" dirty="0" smtClean="0"/>
          </a:p>
          <a:p>
            <a:r>
              <a:rPr lang="en-US" dirty="0" smtClean="0"/>
              <a:t>What do you think is included as utilities?</a:t>
            </a:r>
          </a:p>
          <a:p>
            <a:endParaRPr lang="en-US" dirty="0"/>
          </a:p>
          <a:p>
            <a:r>
              <a:rPr lang="en-US" dirty="0" smtClean="0"/>
              <a:t>Gas</a:t>
            </a:r>
          </a:p>
          <a:p>
            <a:r>
              <a:rPr lang="en-US" dirty="0" smtClean="0"/>
              <a:t>Electricity</a:t>
            </a:r>
          </a:p>
          <a:p>
            <a:r>
              <a:rPr lang="en-US" dirty="0"/>
              <a:t>O</a:t>
            </a:r>
            <a:r>
              <a:rPr lang="en-US" dirty="0" smtClean="0"/>
              <a:t>il (in places that are on oil heat) </a:t>
            </a:r>
          </a:p>
          <a:p>
            <a:r>
              <a:rPr lang="en-US" dirty="0" smtClean="0"/>
              <a:t>Water</a:t>
            </a:r>
          </a:p>
          <a:p>
            <a:r>
              <a:rPr lang="en-US" dirty="0" smtClean="0"/>
              <a:t>Sewer</a:t>
            </a:r>
          </a:p>
          <a:p>
            <a:r>
              <a:rPr lang="en-US" dirty="0"/>
              <a:t>H</a:t>
            </a:r>
            <a:r>
              <a:rPr lang="en-US" dirty="0" smtClean="0"/>
              <a:t>ouse phone</a:t>
            </a:r>
          </a:p>
          <a:p>
            <a:r>
              <a:rPr lang="en-US" dirty="0" smtClean="0"/>
              <a:t>Garbage</a:t>
            </a:r>
          </a:p>
          <a:p>
            <a:r>
              <a:rPr lang="en-US" dirty="0" smtClean="0"/>
              <a:t>Yard work if required</a:t>
            </a:r>
          </a:p>
          <a:p>
            <a:endParaRPr lang="en-US" dirty="0" smtClean="0"/>
          </a:p>
          <a:p>
            <a:r>
              <a:rPr lang="en-US" dirty="0" smtClean="0"/>
              <a:t>You will pay the full amount all months that you are serving.</a:t>
            </a:r>
            <a:r>
              <a:rPr lang="en-US" baseline="0" dirty="0" smtClean="0"/>
              <a:t> </a:t>
            </a:r>
            <a:endParaRPr lang="en-US" dirty="0"/>
          </a:p>
        </p:txBody>
      </p:sp>
      <p:sp>
        <p:nvSpPr>
          <p:cNvPr id="4" name="Slide Number Placeholder 3"/>
          <p:cNvSpPr>
            <a:spLocks noGrp="1"/>
          </p:cNvSpPr>
          <p:nvPr>
            <p:ph type="sldNum" sz="quarter" idx="10"/>
          </p:nvPr>
        </p:nvSpPr>
        <p:spPr>
          <a:xfrm>
            <a:off x="3970338" y="8907462"/>
            <a:ext cx="3038475" cy="465138"/>
          </a:xfrm>
        </p:spPr>
        <p:txBody>
          <a:bodyPr/>
          <a:lstStyle/>
          <a:p>
            <a:fld id="{171C8EAF-24E9-4294-8271-C63CA0C2745D}" type="slidenum">
              <a:rPr lang="en-US" smtClean="0"/>
              <a:pPr/>
              <a:t>24</a:t>
            </a:fld>
            <a:endParaRPr lang="en-US"/>
          </a:p>
        </p:txBody>
      </p:sp>
    </p:spTree>
    <p:extLst>
      <p:ext uri="{BB962C8B-B14F-4D97-AF65-F5344CB8AC3E}">
        <p14:creationId xmlns:p14="http://schemas.microsoft.com/office/powerpoint/2010/main" val="1560644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a:t>
            </a:r>
            <a:r>
              <a:rPr lang="en-US" baseline="0" dirty="0" smtClean="0"/>
              <a:t> Budgeting</a:t>
            </a:r>
          </a:p>
          <a:p>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25</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BUDGETING</a:t>
            </a:r>
          </a:p>
          <a:p>
            <a:endParaRPr lang="en-US" baseline="0" dirty="0" smtClean="0"/>
          </a:p>
          <a:p>
            <a:r>
              <a:rPr lang="en-US" dirty="0" smtClean="0"/>
              <a:t>What is a house budget?</a:t>
            </a:r>
          </a:p>
          <a:p>
            <a:endParaRPr lang="en-US" dirty="0" smtClean="0"/>
          </a:p>
          <a:p>
            <a:pPr marL="171450" indent="-171450">
              <a:buFontTx/>
              <a:buChar char="-"/>
            </a:pPr>
            <a:r>
              <a:rPr lang="en-US" dirty="0" smtClean="0"/>
              <a:t>House (community) budget – in your</a:t>
            </a:r>
            <a:r>
              <a:rPr lang="en-US" baseline="0" dirty="0" smtClean="0"/>
              <a:t> [color] Orientation folder</a:t>
            </a:r>
          </a:p>
          <a:p>
            <a:pPr marL="171450" indent="-171450">
              <a:buFontTx/>
              <a:buChar char="-"/>
            </a:pPr>
            <a:r>
              <a:rPr lang="en-US" baseline="0" dirty="0" smtClean="0"/>
              <a:t>Discussed briefly at your Community Meeting with your PC</a:t>
            </a:r>
          </a:p>
          <a:p>
            <a:pPr marL="171450" indent="-171450">
              <a:buFontTx/>
              <a:buChar char="-"/>
            </a:pPr>
            <a:r>
              <a:rPr lang="en-US" baseline="0" dirty="0" smtClean="0"/>
              <a:t>We created it for you to get started</a:t>
            </a:r>
          </a:p>
          <a:p>
            <a:pPr marL="171450" indent="-171450">
              <a:buFontTx/>
              <a:buChar char="-"/>
            </a:pPr>
            <a:r>
              <a:rPr lang="en-US" baseline="0" dirty="0" smtClean="0"/>
              <a:t>It’s based on this past year’s JV expenses in your house</a:t>
            </a:r>
          </a:p>
          <a:p>
            <a:pPr marL="171450" indent="-171450">
              <a:buFontTx/>
              <a:buChar char="-"/>
            </a:pPr>
            <a:r>
              <a:rPr lang="en-US" baseline="0" dirty="0" smtClean="0"/>
              <a:t>It’s a GUIDE – your community can discuss it and make adjustments at your weekly business meetings</a:t>
            </a:r>
          </a:p>
          <a:p>
            <a:pPr marL="171450" indent="-171450">
              <a:buFontTx/>
              <a:buChar char="-"/>
            </a:pPr>
            <a:endParaRPr lang="en-US" baseline="0" dirty="0" smtClean="0"/>
          </a:p>
          <a:p>
            <a:pPr marL="171450" indent="-171450">
              <a:buFontTx/>
              <a:buChar char="-"/>
            </a:pPr>
            <a:r>
              <a:rPr lang="en-US" baseline="0" dirty="0" smtClean="0"/>
              <a:t>Helpful to create your own personal budget as well</a:t>
            </a:r>
          </a:p>
        </p:txBody>
      </p:sp>
      <p:sp>
        <p:nvSpPr>
          <p:cNvPr id="4" name="Slide Number Placeholder 3"/>
          <p:cNvSpPr>
            <a:spLocks noGrp="1"/>
          </p:cNvSpPr>
          <p:nvPr>
            <p:ph type="sldNum" sz="quarter" idx="10"/>
          </p:nvPr>
        </p:nvSpPr>
        <p:spPr/>
        <p:txBody>
          <a:bodyPr/>
          <a:lstStyle/>
          <a:p>
            <a:fld id="{171C8EAF-24E9-4294-8271-C63CA0C2745D}" type="slidenum">
              <a:rPr lang="en-US" smtClean="0"/>
              <a:pPr/>
              <a:t>26</a:t>
            </a:fld>
            <a:endParaRPr lang="en-US"/>
          </a:p>
        </p:txBody>
      </p:sp>
    </p:spTree>
    <p:extLst>
      <p:ext uri="{BB962C8B-B14F-4D97-AF65-F5344CB8AC3E}">
        <p14:creationId xmlns:p14="http://schemas.microsoft.com/office/powerpoint/2010/main" val="2555767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BUDGETING</a:t>
            </a:r>
          </a:p>
          <a:p>
            <a:r>
              <a:rPr lang="en-US" dirty="0" smtClean="0"/>
              <a:t>[AmeriCorps Only] </a:t>
            </a:r>
          </a:p>
          <a:p>
            <a:endParaRPr lang="en-US" dirty="0"/>
          </a:p>
          <a:p>
            <a:r>
              <a:rPr lang="en-US" dirty="0" smtClean="0"/>
              <a:t>Every </a:t>
            </a:r>
            <a:r>
              <a:rPr lang="en-US" dirty="0"/>
              <a:t>AmeriCorps member earns $</a:t>
            </a:r>
            <a:r>
              <a:rPr lang="en-US" dirty="0" smtClean="0"/>
              <a:t>13,732 </a:t>
            </a:r>
            <a:r>
              <a:rPr lang="en-US" dirty="0"/>
              <a:t>for the year, divided into equal monthly payments</a:t>
            </a:r>
            <a:r>
              <a:rPr lang="en-US" dirty="0" smtClean="0"/>
              <a:t>. </a:t>
            </a:r>
          </a:p>
          <a:p>
            <a:endParaRPr lang="en-US" dirty="0"/>
          </a:p>
          <a:p>
            <a:r>
              <a:rPr lang="en-US" dirty="0" smtClean="0"/>
              <a:t>If you are a 12-month JV, your gross monthly pay is going to be $</a:t>
            </a:r>
            <a:r>
              <a:rPr lang="en-US" dirty="0" smtClean="0"/>
              <a:t>1,144.33. </a:t>
            </a:r>
            <a:endParaRPr lang="en-US" dirty="0" smtClean="0"/>
          </a:p>
          <a:p>
            <a:endParaRPr lang="en-US" dirty="0"/>
          </a:p>
          <a:p>
            <a:r>
              <a:rPr lang="en-US" dirty="0" smtClean="0"/>
              <a:t>Deductions that come out include state and federal taxes, social security, etc. and will vary according to the state you’re living in and the number of deductions you’ve claimed on your tax forms.</a:t>
            </a:r>
          </a:p>
          <a:p>
            <a:endParaRPr lang="en-US" dirty="0"/>
          </a:p>
          <a:p>
            <a:r>
              <a:rPr lang="en-US" dirty="0" smtClean="0"/>
              <a:t>The total deposits you’ll receive from JVC Northwest in your bank accounts each month will reflect your gross monthly pay minus these deductions. </a:t>
            </a:r>
          </a:p>
          <a:p>
            <a:endParaRPr lang="en-US" dirty="0"/>
          </a:p>
          <a:p>
            <a:r>
              <a:rPr lang="en-US" dirty="0" smtClean="0"/>
              <a:t>You can look at your monthly pay stub to see the details of what’s been withheld from your gross monthly pay.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27</a:t>
            </a:fld>
            <a:endParaRPr lang="en-US"/>
          </a:p>
        </p:txBody>
      </p:sp>
    </p:spTree>
    <p:extLst>
      <p:ext uri="{BB962C8B-B14F-4D97-AF65-F5344CB8AC3E}">
        <p14:creationId xmlns:p14="http://schemas.microsoft.com/office/powerpoint/2010/main" val="506941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BUDGETING </a:t>
            </a:r>
            <a:endParaRPr lang="en-US" dirty="0" smtClean="0"/>
          </a:p>
          <a:p>
            <a:r>
              <a:rPr lang="en-US" dirty="0" smtClean="0"/>
              <a:t>This helps provide a visual of how the money flows. </a:t>
            </a:r>
          </a:p>
          <a:p>
            <a:endParaRPr lang="en-US" dirty="0" smtClean="0"/>
          </a:p>
          <a:p>
            <a:r>
              <a:rPr lang="en-US" dirty="0" smtClean="0"/>
              <a:t>JVC Northwest</a:t>
            </a:r>
            <a:r>
              <a:rPr lang="en-US" baseline="0" dirty="0" smtClean="0"/>
              <a:t> pays the monthly living allowance directly to each AmeriCorps member. </a:t>
            </a:r>
          </a:p>
          <a:p>
            <a:endParaRPr lang="en-US" baseline="0" dirty="0" smtClean="0"/>
          </a:p>
          <a:p>
            <a:r>
              <a:rPr lang="en-US" baseline="0" dirty="0" smtClean="0"/>
              <a:t>Your living allowance is split between two direct deposits, one is to the community account. You fill out the paperwork that dictates how much goes to the community account – this should be based on your community budget. Out of this account, your community pays housing and Third Retreat fees, and food and utilities.</a:t>
            </a:r>
          </a:p>
          <a:p>
            <a:endParaRPr lang="en-US" baseline="0" dirty="0" smtClean="0"/>
          </a:p>
          <a:p>
            <a:r>
              <a:rPr lang="en-US" baseline="0" dirty="0" smtClean="0"/>
              <a:t>The second direct deposit of your living allowance covers your $100 stipend, your transportation costs (bus pass, bike maintenance, etc.), and the rest you save for contingencies – for example, any medical co-pays, etc.</a:t>
            </a:r>
          </a:p>
          <a:p>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28</a:t>
            </a:fld>
            <a:endParaRPr lang="en-US"/>
          </a:p>
        </p:txBody>
      </p:sp>
    </p:spTree>
    <p:extLst>
      <p:ext uri="{BB962C8B-B14F-4D97-AF65-F5344CB8AC3E}">
        <p14:creationId xmlns:p14="http://schemas.microsoft.com/office/powerpoint/2010/main" val="312590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BUDGETING </a:t>
            </a:r>
            <a:endParaRPr lang="en-US" dirty="0" smtClean="0"/>
          </a:p>
          <a:p>
            <a:r>
              <a:rPr lang="en-US" dirty="0" smtClean="0"/>
              <a:t>This helps provide a visual of how the money flows. </a:t>
            </a:r>
          </a:p>
          <a:p>
            <a:endParaRPr lang="en-US" dirty="0" smtClean="0"/>
          </a:p>
          <a:p>
            <a:r>
              <a:rPr lang="en-US" dirty="0" smtClean="0"/>
              <a:t>JVC Northwest</a:t>
            </a:r>
            <a:r>
              <a:rPr lang="en-US" baseline="0" dirty="0" smtClean="0"/>
              <a:t> pays the monthly living allowance directly to each AmeriCorps member. </a:t>
            </a:r>
          </a:p>
          <a:p>
            <a:endParaRPr lang="en-US" baseline="0" dirty="0" smtClean="0"/>
          </a:p>
          <a:p>
            <a:r>
              <a:rPr lang="en-US" baseline="0" dirty="0" smtClean="0"/>
              <a:t>Your living allowance is split between two direct deposits, one is to the community account. You fill out the paperwork that dictates how much goes to the community account – this should be based on your community budget. Out of this account, your community pays housing and Third Retreat fees, and food and utilities.</a:t>
            </a:r>
          </a:p>
          <a:p>
            <a:endParaRPr lang="en-US" baseline="0" dirty="0" smtClean="0"/>
          </a:p>
          <a:p>
            <a:r>
              <a:rPr lang="en-US" baseline="0" dirty="0" smtClean="0"/>
              <a:t>The second direct deposit of your living allowance covers your $100 stipend, your transportation costs (bus pass, bike maintenance, etc.), and the rest you save for contingencies – for example, any medical co-pays, etc.</a:t>
            </a:r>
          </a:p>
          <a:p>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29</a:t>
            </a:fld>
            <a:endParaRPr lang="en-US"/>
          </a:p>
        </p:txBody>
      </p:sp>
    </p:spTree>
    <p:extLst>
      <p:ext uri="{BB962C8B-B14F-4D97-AF65-F5344CB8AC3E}">
        <p14:creationId xmlns:p14="http://schemas.microsoft.com/office/powerpoint/2010/main" val="2999642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we’ll preview our agenda</a:t>
            </a:r>
            <a:r>
              <a:rPr lang="en-US" dirty="0" smtClean="0"/>
              <a:t>:</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3</a:t>
            </a:fld>
            <a:endParaRPr lang="en-US"/>
          </a:p>
        </p:txBody>
      </p:sp>
    </p:spTree>
    <p:extLst>
      <p:ext uri="{BB962C8B-B14F-4D97-AF65-F5344CB8AC3E}">
        <p14:creationId xmlns:p14="http://schemas.microsoft.com/office/powerpoint/2010/main" val="1605919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helps provide a visual of how the money flows. </a:t>
            </a:r>
          </a:p>
          <a:p>
            <a:endParaRPr lang="en-US" dirty="0" smtClean="0"/>
          </a:p>
          <a:p>
            <a:r>
              <a:rPr lang="en-US" dirty="0" smtClean="0"/>
              <a:t>JVC Northwest</a:t>
            </a:r>
            <a:r>
              <a:rPr lang="en-US" baseline="0" dirty="0" smtClean="0"/>
              <a:t> pays the monthly living allowance directly to each AmeriCorps member. </a:t>
            </a:r>
          </a:p>
          <a:p>
            <a:endParaRPr lang="en-US" baseline="0" dirty="0" smtClean="0"/>
          </a:p>
          <a:p>
            <a:r>
              <a:rPr lang="en-US" baseline="0" dirty="0" smtClean="0"/>
              <a:t>Your living allowance is split between two direct deposits, one is to the community account. You fill out the paperwork that dictates how much goes to the community account – this should be based on your community budget. Out of this account, your community pays housing and Third Retreat fees, and food and utilities.</a:t>
            </a:r>
          </a:p>
          <a:p>
            <a:endParaRPr lang="en-US" baseline="0" dirty="0" smtClean="0"/>
          </a:p>
          <a:p>
            <a:r>
              <a:rPr lang="en-US" baseline="0" dirty="0" smtClean="0"/>
              <a:t>The second direct deposit of your living allowance covers your $100 stipend, your transportation costs (bus pass, bike maintenance, etc.), and the rest you save for contingencies – for example, any medical co-pays, etc.</a:t>
            </a:r>
          </a:p>
          <a:p>
            <a:endParaRPr lang="en-US" baseline="0"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30</a:t>
            </a:fld>
            <a:endParaRPr lang="en-US"/>
          </a:p>
        </p:txBody>
      </p:sp>
    </p:spTree>
    <p:extLst>
      <p:ext uri="{BB962C8B-B14F-4D97-AF65-F5344CB8AC3E}">
        <p14:creationId xmlns:p14="http://schemas.microsoft.com/office/powerpoint/2010/main" val="258130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BUDGETING </a:t>
            </a:r>
            <a:endParaRPr lang="en-US" dirty="0" smtClean="0"/>
          </a:p>
          <a:p>
            <a:r>
              <a:rPr lang="en-US" dirty="0" smtClean="0"/>
              <a:t>For our JVs</a:t>
            </a:r>
            <a:r>
              <a:rPr lang="en-US" baseline="0" dirty="0" smtClean="0"/>
              <a:t> in independent placements </a:t>
            </a:r>
            <a:r>
              <a:rPr lang="en-US" dirty="0" smtClean="0"/>
              <a:t>it works like this</a:t>
            </a:r>
          </a:p>
          <a:p>
            <a:endParaRPr lang="en-US" dirty="0" smtClean="0"/>
          </a:p>
          <a:p>
            <a:r>
              <a:rPr lang="en-US" dirty="0" smtClean="0"/>
              <a:t>JVC</a:t>
            </a:r>
            <a:r>
              <a:rPr lang="en-US" baseline="0" dirty="0" smtClean="0"/>
              <a:t> Northwest pays JVs in independent placements monthly.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monthly deposit is split between two direct deposits. One is to the community account. You fill out the paperwork that dictates how much goes to the community account – this should be based on your community budget. Out of this account, your community helps to pay food and utilities.</a:t>
            </a:r>
          </a:p>
          <a:p>
            <a:endParaRPr lang="en-US" baseline="0" dirty="0" smtClean="0"/>
          </a:p>
          <a:p>
            <a:r>
              <a:rPr lang="en-US" baseline="0" dirty="0" smtClean="0"/>
              <a:t>The second direct deposit is to your personal account. Out of this account you keep $100 monthly stipend and pay for local transportation, like a bus pass or bike maintenance. Make sure you request this of your PC if it is needed. </a:t>
            </a:r>
          </a:p>
          <a:p>
            <a:endParaRPr lang="en-US" baseline="0" dirty="0" smtClean="0"/>
          </a:p>
          <a:p>
            <a:r>
              <a:rPr lang="en-US" baseline="0" dirty="0" smtClean="0"/>
              <a:t>If you have medical expenses, JVC Northwest will reimburse you for your co pays.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31</a:t>
            </a:fld>
            <a:endParaRPr lang="en-US"/>
          </a:p>
        </p:txBody>
      </p:sp>
    </p:spTree>
    <p:extLst>
      <p:ext uri="{BB962C8B-B14F-4D97-AF65-F5344CB8AC3E}">
        <p14:creationId xmlns:p14="http://schemas.microsoft.com/office/powerpoint/2010/main" val="3125908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BUDGETING </a:t>
            </a:r>
            <a:endParaRPr lang="en-US" dirty="0" smtClean="0"/>
          </a:p>
          <a:p>
            <a:r>
              <a:rPr lang="en-US" dirty="0" smtClean="0"/>
              <a:t>For our JVs</a:t>
            </a:r>
            <a:r>
              <a:rPr lang="en-US" baseline="0" dirty="0" smtClean="0"/>
              <a:t> in independent placements </a:t>
            </a:r>
            <a:r>
              <a:rPr lang="en-US" dirty="0" smtClean="0"/>
              <a:t>it works like this</a:t>
            </a:r>
          </a:p>
          <a:p>
            <a:endParaRPr lang="en-US" dirty="0" smtClean="0"/>
          </a:p>
          <a:p>
            <a:r>
              <a:rPr lang="en-US" dirty="0" smtClean="0"/>
              <a:t>JVC</a:t>
            </a:r>
            <a:r>
              <a:rPr lang="en-US" baseline="0" dirty="0" smtClean="0"/>
              <a:t> Northwest pays JVs in independent placements monthly.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monthly deposit is split between two direct deposits. One is to the community account. You fill out the paperwork that dictates how much goes to the community account – this should be based on your community budget. Out of this account, your community helps to pay food and utilities.</a:t>
            </a:r>
          </a:p>
          <a:p>
            <a:endParaRPr lang="en-US" baseline="0" dirty="0" smtClean="0"/>
          </a:p>
          <a:p>
            <a:r>
              <a:rPr lang="en-US" baseline="0" dirty="0" smtClean="0"/>
              <a:t>The second direct deposit is to your personal account. Out of this account you keep $100 monthly stipend and pay for local transportation, like a bus pass or bike maintenance. Make sure you request this of your PC if it is needed. </a:t>
            </a:r>
          </a:p>
          <a:p>
            <a:endParaRPr lang="en-US" baseline="0" dirty="0" smtClean="0"/>
          </a:p>
          <a:p>
            <a:r>
              <a:rPr lang="en-US" baseline="0" dirty="0" smtClean="0"/>
              <a:t>If you have medical expenses, JVC Northwest will reimburse you for your co pays.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32</a:t>
            </a:fld>
            <a:endParaRPr lang="en-US"/>
          </a:p>
        </p:txBody>
      </p:sp>
    </p:spTree>
    <p:extLst>
      <p:ext uri="{BB962C8B-B14F-4D97-AF65-F5344CB8AC3E}">
        <p14:creationId xmlns:p14="http://schemas.microsoft.com/office/powerpoint/2010/main" val="1311647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BUDGETING </a:t>
            </a:r>
            <a:endParaRPr lang="en-US" dirty="0" smtClean="0"/>
          </a:p>
          <a:p>
            <a:r>
              <a:rPr lang="en-US" dirty="0" smtClean="0"/>
              <a:t>For our JVs</a:t>
            </a:r>
            <a:r>
              <a:rPr lang="en-US" baseline="0" dirty="0" smtClean="0"/>
              <a:t> in independent placements </a:t>
            </a:r>
            <a:r>
              <a:rPr lang="en-US" dirty="0" smtClean="0"/>
              <a:t>it works like this</a:t>
            </a:r>
          </a:p>
          <a:p>
            <a:endParaRPr lang="en-US" dirty="0" smtClean="0"/>
          </a:p>
          <a:p>
            <a:r>
              <a:rPr lang="en-US" dirty="0" smtClean="0"/>
              <a:t>JVC</a:t>
            </a:r>
            <a:r>
              <a:rPr lang="en-US" baseline="0" dirty="0" smtClean="0"/>
              <a:t> Northwest pays JVs in independent placements monthly.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monthly deposit is split between two direct deposits. One is to the community account. You fill out the paperwork that dictates how much goes to the community account – this should be based on your community budget. Out of this account, your community helps to pay food and utilities.</a:t>
            </a:r>
          </a:p>
          <a:p>
            <a:endParaRPr lang="en-US" baseline="0" dirty="0" smtClean="0"/>
          </a:p>
          <a:p>
            <a:r>
              <a:rPr lang="en-US" baseline="0" dirty="0" smtClean="0"/>
              <a:t>The second direct deposit is to your personal account. Out of this account you keep $100 monthly stipend and pay for local transportation, like a bus pass or bike maintenance. Make sure you request this of your PC if it is needed. </a:t>
            </a:r>
          </a:p>
          <a:p>
            <a:endParaRPr lang="en-US" baseline="0" dirty="0" smtClean="0"/>
          </a:p>
          <a:p>
            <a:r>
              <a:rPr lang="en-US" baseline="0" dirty="0" smtClean="0"/>
              <a:t>If you have medical expenses, JVC Northwest will reimburse you for your co pays.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33</a:t>
            </a:fld>
            <a:endParaRPr lang="en-US"/>
          </a:p>
        </p:txBody>
      </p:sp>
    </p:spTree>
    <p:extLst>
      <p:ext uri="{BB962C8B-B14F-4D97-AF65-F5344CB8AC3E}">
        <p14:creationId xmlns:p14="http://schemas.microsoft.com/office/powerpoint/2010/main" val="1146114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our JVs</a:t>
            </a:r>
            <a:r>
              <a:rPr lang="en-US" baseline="0" dirty="0" smtClean="0"/>
              <a:t> in independent placements </a:t>
            </a:r>
            <a:r>
              <a:rPr lang="en-US" dirty="0" smtClean="0"/>
              <a:t>it works like this</a:t>
            </a:r>
          </a:p>
          <a:p>
            <a:endParaRPr lang="en-US" dirty="0" smtClean="0"/>
          </a:p>
          <a:p>
            <a:r>
              <a:rPr lang="en-US" dirty="0" smtClean="0"/>
              <a:t>JVC</a:t>
            </a:r>
            <a:r>
              <a:rPr lang="en-US" baseline="0" dirty="0" smtClean="0"/>
              <a:t> Northwest pays JVs in independent placements monthly.</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Your monthly deposit is split between two direct deposits. One is to the community account. You fill out the paperwork that dictates how much goes to the community account – this should be based on your community budget. Out of this account, your community helps to pay food and utilities.</a:t>
            </a:r>
          </a:p>
          <a:p>
            <a:endParaRPr lang="en-US" baseline="0" dirty="0" smtClean="0"/>
          </a:p>
          <a:p>
            <a:r>
              <a:rPr lang="en-US" baseline="0" dirty="0" smtClean="0"/>
              <a:t>The second direct deposit is to your personal account. Out of this account you keep $100 monthly stipend and pay for local transportation, like a bus pass or bike maintenance. Make sure you request this of your PC if it is needed. </a:t>
            </a:r>
          </a:p>
          <a:p>
            <a:endParaRPr lang="en-US" baseline="0" dirty="0" smtClean="0"/>
          </a:p>
          <a:p>
            <a:r>
              <a:rPr lang="en-US" baseline="0" dirty="0" smtClean="0"/>
              <a:t>If you have medical expenses, JVC Northwest will reimburse you for your co pays and some other related items.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34</a:t>
            </a:fld>
            <a:endParaRPr lang="en-US"/>
          </a:p>
        </p:txBody>
      </p:sp>
    </p:spTree>
    <p:extLst>
      <p:ext uri="{BB962C8B-B14F-4D97-AF65-F5344CB8AC3E}">
        <p14:creationId xmlns:p14="http://schemas.microsoft.com/office/powerpoint/2010/main" val="15813691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pPr>
              <a:defRPr/>
            </a:pPr>
            <a:r>
              <a:rPr lang="en-US" dirty="0"/>
              <a:t>BUDGETING </a:t>
            </a:r>
            <a:endParaRPr lang="en-US" dirty="0" smtClean="0"/>
          </a:p>
          <a:p>
            <a:pPr>
              <a:defRPr/>
            </a:pPr>
            <a:endParaRPr lang="en-US" dirty="0"/>
          </a:p>
          <a:p>
            <a:pPr>
              <a:defRPr/>
            </a:pPr>
            <a:r>
              <a:rPr lang="en-US" dirty="0" smtClean="0"/>
              <a:t>JVC </a:t>
            </a:r>
            <a:r>
              <a:rPr lang="en-US" baseline="0" dirty="0" smtClean="0"/>
              <a:t>Northwest deposits funds into your shared community account according to amounts you decide, based on your community budget. Any changes to a budget need to be discussed as a community and with your PC.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bookkeepers then write a monthly check from the community bank account to JVC Northwest for the housing and 3</a:t>
            </a:r>
            <a:r>
              <a:rPr lang="en-US" baseline="30000" dirty="0" smtClean="0"/>
              <a:t>rd</a:t>
            </a:r>
            <a:r>
              <a:rPr lang="en-US" baseline="0" dirty="0" smtClean="0"/>
              <a:t> retreat fees for all AmeriCorps members in the community. (JVC Northwest pays these costs directly for the JVs in independent placements)</a:t>
            </a:r>
          </a:p>
          <a:p>
            <a:endParaRPr lang="en-US" baseline="0" dirty="0" smtClean="0"/>
          </a:p>
          <a:p>
            <a:r>
              <a:rPr lang="en-US" baseline="0" dirty="0" smtClean="0"/>
              <a:t>All JVs contribute equally towards food, utilities, and community supplies. </a:t>
            </a:r>
          </a:p>
          <a:p>
            <a:endParaRPr lang="en-US" baseline="0" dirty="0" smtClean="0"/>
          </a:p>
          <a:p>
            <a:r>
              <a:rPr lang="en-US" baseline="0" dirty="0" smtClean="0"/>
              <a:t>The PCs shared with you earlier this week your community budgets. The amounts are based on what has worked for communities in the past. We recommend that you follow the budget and see how it goes. It may need to be adjusted. But for some things, you may not be aware of bills that come later in the year or will get higher later in the year. Utilities, for example, may be low now, but they will go up. You are paying into the account the same amount over the year to allow for these fluctuations. You are still responsible for these bills if you don’t have enough money in the community account. You may need to pay out of contingency. Its important to be flexible and review your expenses regularly. Follow the guidelines for best practices that have been shared with you. </a:t>
            </a:r>
          </a:p>
          <a:p>
            <a:endParaRPr lang="en-US" baseline="0" dirty="0" smtClean="0"/>
          </a:p>
          <a:p>
            <a:r>
              <a:rPr lang="en-US" baseline="0" dirty="0" smtClean="0"/>
              <a:t>JVC Northwest makes a second direct deposit into your personal accounts - $100 personal stipend and transportation costs. AmeriCorps members save any leftover funds to meet contingencies that may arise, such as a doctor’s visit that requires a co-pay.</a:t>
            </a:r>
          </a:p>
        </p:txBody>
      </p:sp>
      <p:sp>
        <p:nvSpPr>
          <p:cNvPr id="4" name="Slide Number Placeholder 3"/>
          <p:cNvSpPr>
            <a:spLocks noGrp="1"/>
          </p:cNvSpPr>
          <p:nvPr>
            <p:ph type="sldNum" sz="quarter" idx="10"/>
          </p:nvPr>
        </p:nvSpPr>
        <p:spPr/>
        <p:txBody>
          <a:bodyPr/>
          <a:lstStyle/>
          <a:p>
            <a:fld id="{171C8EAF-24E9-4294-8271-C63CA0C2745D}" type="slidenum">
              <a:rPr lang="en-US" smtClean="0"/>
              <a:pPr/>
              <a:t>35</a:t>
            </a:fld>
            <a:endParaRPr lang="en-US"/>
          </a:p>
        </p:txBody>
      </p:sp>
    </p:spTree>
    <p:extLst>
      <p:ext uri="{BB962C8B-B14F-4D97-AF65-F5344CB8AC3E}">
        <p14:creationId xmlns:p14="http://schemas.microsoft.com/office/powerpoint/2010/main" val="1772163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pPr>
              <a:defRPr/>
            </a:pPr>
            <a:r>
              <a:rPr lang="en-US" dirty="0"/>
              <a:t>BUDGETING </a:t>
            </a:r>
            <a:endParaRPr lang="en-US" dirty="0" smtClean="0"/>
          </a:p>
          <a:p>
            <a:pPr>
              <a:defRPr/>
            </a:pPr>
            <a:endParaRPr lang="en-US" dirty="0"/>
          </a:p>
          <a:p>
            <a:pPr>
              <a:defRPr/>
            </a:pPr>
            <a:r>
              <a:rPr lang="en-US" dirty="0" smtClean="0"/>
              <a:t>JVC </a:t>
            </a:r>
            <a:r>
              <a:rPr lang="en-US" baseline="0" dirty="0" smtClean="0"/>
              <a:t>Northwest deposits funds into your shared community account according to amounts you decide, based on your community budget. Any changes to a budget need to be discussed as a community and with your PC.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bookkeepers then write a monthly check from the community bank account to JVC Northwest for the housing and 3</a:t>
            </a:r>
            <a:r>
              <a:rPr lang="en-US" baseline="30000" dirty="0" smtClean="0"/>
              <a:t>rd</a:t>
            </a:r>
            <a:r>
              <a:rPr lang="en-US" baseline="0" dirty="0" smtClean="0"/>
              <a:t> retreat fees for all AmeriCorps members in the community. (JVC Northwest pays these costs directly for the JVs in independent placements)</a:t>
            </a:r>
          </a:p>
          <a:p>
            <a:endParaRPr lang="en-US" baseline="0" dirty="0" smtClean="0"/>
          </a:p>
          <a:p>
            <a:r>
              <a:rPr lang="en-US" baseline="0" dirty="0" smtClean="0"/>
              <a:t>All JVs contribute equally towards food, utilities, and community supplies. </a:t>
            </a:r>
          </a:p>
          <a:p>
            <a:endParaRPr lang="en-US" baseline="0" dirty="0" smtClean="0"/>
          </a:p>
          <a:p>
            <a:r>
              <a:rPr lang="en-US" baseline="0" dirty="0" smtClean="0"/>
              <a:t>The PCs shared with you earlier this week your community budgets. The amounts are based on what has worked for communities in the past. We recommend that you follow the budget and see how it goes. It may need to be adjusted. But for some things, you may not be aware of bills that come later in the year or will get higher later in the year. Utilities, for example, may be low now, but they will go up. You are paying into the account the same amount over the year to allow for these fluctuations. You are still responsible for these bills if you don’t have enough money in the community account. You may need to pay out of contingency. Its important to be flexible and review your expenses regularly. Follow the guidelines for best practices that have been shared with you. </a:t>
            </a:r>
          </a:p>
          <a:p>
            <a:endParaRPr lang="en-US" baseline="0" dirty="0" smtClean="0"/>
          </a:p>
          <a:p>
            <a:r>
              <a:rPr lang="en-US" baseline="0" dirty="0" smtClean="0"/>
              <a:t>JVC Northwest makes a second direct deposit into your personal accounts - $100 personal stipend and transportation costs. AmeriCorps members save any leftover funds to meet contingencies that may arise, such as a doctor’s visit that requires a co-pay.</a:t>
            </a:r>
          </a:p>
        </p:txBody>
      </p:sp>
      <p:sp>
        <p:nvSpPr>
          <p:cNvPr id="4" name="Slide Number Placeholder 3"/>
          <p:cNvSpPr>
            <a:spLocks noGrp="1"/>
          </p:cNvSpPr>
          <p:nvPr>
            <p:ph type="sldNum" sz="quarter" idx="10"/>
          </p:nvPr>
        </p:nvSpPr>
        <p:spPr/>
        <p:txBody>
          <a:bodyPr/>
          <a:lstStyle/>
          <a:p>
            <a:fld id="{171C8EAF-24E9-4294-8271-C63CA0C2745D}" type="slidenum">
              <a:rPr lang="en-US" smtClean="0"/>
              <a:pPr/>
              <a:t>36</a:t>
            </a:fld>
            <a:endParaRPr lang="en-US"/>
          </a:p>
        </p:txBody>
      </p:sp>
    </p:spTree>
    <p:extLst>
      <p:ext uri="{BB962C8B-B14F-4D97-AF65-F5344CB8AC3E}">
        <p14:creationId xmlns:p14="http://schemas.microsoft.com/office/powerpoint/2010/main" val="3603024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pPr>
              <a:defRPr/>
            </a:pPr>
            <a:r>
              <a:rPr lang="en-US" dirty="0"/>
              <a:t>BUDGETING </a:t>
            </a:r>
            <a:endParaRPr lang="en-US" dirty="0" smtClean="0"/>
          </a:p>
          <a:p>
            <a:pPr>
              <a:defRPr/>
            </a:pPr>
            <a:endParaRPr lang="en-US" dirty="0"/>
          </a:p>
          <a:p>
            <a:pPr>
              <a:defRPr/>
            </a:pPr>
            <a:r>
              <a:rPr lang="en-US" dirty="0" smtClean="0"/>
              <a:t>JVC </a:t>
            </a:r>
            <a:r>
              <a:rPr lang="en-US" baseline="0" dirty="0" smtClean="0"/>
              <a:t>Northwest deposits funds into your shared community account according to amounts you decide, based on your community budget. Any changes to a budget need to be discussed as a community and with your PC.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bookkeepers then write a monthly check from the community bank account to JVC Northwest for the housing and 3</a:t>
            </a:r>
            <a:r>
              <a:rPr lang="en-US" baseline="30000" dirty="0" smtClean="0"/>
              <a:t>rd</a:t>
            </a:r>
            <a:r>
              <a:rPr lang="en-US" baseline="0" dirty="0" smtClean="0"/>
              <a:t> retreat fees for all AmeriCorps members in the community. (JVC Northwest pays these costs directly for the JVs in independent placements)</a:t>
            </a:r>
          </a:p>
          <a:p>
            <a:endParaRPr lang="en-US" baseline="0" dirty="0" smtClean="0"/>
          </a:p>
          <a:p>
            <a:r>
              <a:rPr lang="en-US" baseline="0" dirty="0" smtClean="0"/>
              <a:t>All JVs contribute equally towards food, utilities, and community supplies. </a:t>
            </a:r>
          </a:p>
          <a:p>
            <a:endParaRPr lang="en-US" baseline="0" dirty="0" smtClean="0"/>
          </a:p>
          <a:p>
            <a:r>
              <a:rPr lang="en-US" baseline="0" dirty="0" smtClean="0"/>
              <a:t>The PCs shared with you earlier this week your community budgets. The amounts are based on what has worked for communities in the past. We recommend that you follow the budget and see how it goes. It may need to be adjusted. But for some things, you may not be aware of bills that come later in the year or will get higher later in the year. Utilities, for example, may be low now, but they will go up. You are paying into the account the same amount over the year to allow for these fluctuations. You are still responsible for these bills if you don’t have enough money in the community account. You may need to pay out of contingency. Its important to be flexible and review your expenses regularly. Follow the guidelines for best practices that have been shared with you. </a:t>
            </a:r>
          </a:p>
          <a:p>
            <a:endParaRPr lang="en-US" baseline="0" dirty="0" smtClean="0"/>
          </a:p>
          <a:p>
            <a:r>
              <a:rPr lang="en-US" baseline="0" dirty="0" smtClean="0"/>
              <a:t>JVC Northwest makes a second direct deposit into your personal accounts - $100 personal stipend and transportation costs. AmeriCorps members save any leftover funds to meet contingencies that may arise, such as a doctor’s visit that requires a co-pay.</a:t>
            </a:r>
          </a:p>
        </p:txBody>
      </p:sp>
      <p:sp>
        <p:nvSpPr>
          <p:cNvPr id="4" name="Slide Number Placeholder 3"/>
          <p:cNvSpPr>
            <a:spLocks noGrp="1"/>
          </p:cNvSpPr>
          <p:nvPr>
            <p:ph type="sldNum" sz="quarter" idx="10"/>
          </p:nvPr>
        </p:nvSpPr>
        <p:spPr/>
        <p:txBody>
          <a:bodyPr/>
          <a:lstStyle/>
          <a:p>
            <a:fld id="{171C8EAF-24E9-4294-8271-C63CA0C2745D}" type="slidenum">
              <a:rPr lang="en-US" smtClean="0"/>
              <a:pPr/>
              <a:t>37</a:t>
            </a:fld>
            <a:endParaRPr lang="en-US"/>
          </a:p>
        </p:txBody>
      </p:sp>
    </p:spTree>
    <p:extLst>
      <p:ext uri="{BB962C8B-B14F-4D97-AF65-F5344CB8AC3E}">
        <p14:creationId xmlns:p14="http://schemas.microsoft.com/office/powerpoint/2010/main" val="1015353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aseline="0" dirty="0" smtClean="0"/>
          </a:p>
          <a:p>
            <a:pPr>
              <a:defRPr/>
            </a:pPr>
            <a:r>
              <a:rPr lang="en-US" dirty="0"/>
              <a:t>BUDGETING </a:t>
            </a:r>
            <a:endParaRPr lang="en-US" dirty="0" smtClean="0"/>
          </a:p>
          <a:p>
            <a:pPr>
              <a:defRPr/>
            </a:pPr>
            <a:endParaRPr lang="en-US" dirty="0"/>
          </a:p>
          <a:p>
            <a:pPr>
              <a:defRPr/>
            </a:pPr>
            <a:r>
              <a:rPr lang="en-US" dirty="0" smtClean="0"/>
              <a:t>JVC </a:t>
            </a:r>
            <a:r>
              <a:rPr lang="en-US" baseline="0" dirty="0" smtClean="0"/>
              <a:t>Northwest deposits funds into your shared community account according to amounts you decide, based on your community budget. Any changes to a budget need to be discussed as a community and with your PC.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bookkeepers then write a monthly check from the community bank account to JVC Northwest for the housing and 3</a:t>
            </a:r>
            <a:r>
              <a:rPr lang="en-US" baseline="30000" dirty="0" smtClean="0"/>
              <a:t>rd</a:t>
            </a:r>
            <a:r>
              <a:rPr lang="en-US" baseline="0" dirty="0" smtClean="0"/>
              <a:t> retreat fees for all AmeriCorps members in the community. (JVC Northwest pays these costs directly for the JVs in independent placements)</a:t>
            </a:r>
          </a:p>
          <a:p>
            <a:endParaRPr lang="en-US" baseline="0" dirty="0" smtClean="0"/>
          </a:p>
          <a:p>
            <a:r>
              <a:rPr lang="en-US" baseline="0" dirty="0" smtClean="0"/>
              <a:t>All JVs contribute equally towards food, utilities, and community supplies. </a:t>
            </a:r>
          </a:p>
          <a:p>
            <a:endParaRPr lang="en-US" baseline="0" dirty="0" smtClean="0"/>
          </a:p>
          <a:p>
            <a:r>
              <a:rPr lang="en-US" baseline="0" dirty="0" smtClean="0"/>
              <a:t>The PCs shared with you earlier this week your community budgets. The amounts are based on what has worked for communities in the past. We recommend that you follow the budget and see how it goes. It may need to be adjusted. But for some things, you may not be aware of bills that come later in the year or will get higher later in the year. Utilities, for example, may be low now, but they will go up. You are paying into the account the same amount over the year to allow for these fluctuations. You are still responsible for these bills if you don’t have enough money in the community account. You may need to pay out of contingency. Its important to be flexible and review your expenses regularly. Follow the guidelines for best practices that have been shared with you. </a:t>
            </a:r>
          </a:p>
          <a:p>
            <a:endParaRPr lang="en-US" baseline="0" dirty="0" smtClean="0"/>
          </a:p>
          <a:p>
            <a:r>
              <a:rPr lang="en-US" baseline="0" dirty="0" smtClean="0"/>
              <a:t>JVC Northwest makes a second direct deposit into your personal accounts - $100 personal stipend and transportation costs. AmeriCorps members save any leftover funds to meet contingencies that may arise, such as a doctor’s visit that requires a co-pay.</a:t>
            </a:r>
          </a:p>
        </p:txBody>
      </p:sp>
      <p:sp>
        <p:nvSpPr>
          <p:cNvPr id="4" name="Slide Number Placeholder 3"/>
          <p:cNvSpPr>
            <a:spLocks noGrp="1"/>
          </p:cNvSpPr>
          <p:nvPr>
            <p:ph type="sldNum" sz="quarter" idx="10"/>
          </p:nvPr>
        </p:nvSpPr>
        <p:spPr/>
        <p:txBody>
          <a:bodyPr/>
          <a:lstStyle/>
          <a:p>
            <a:fld id="{171C8EAF-24E9-4294-8271-C63CA0C2745D}" type="slidenum">
              <a:rPr lang="en-US" smtClean="0"/>
              <a:pPr/>
              <a:t>38</a:t>
            </a:fld>
            <a:endParaRPr lang="en-US"/>
          </a:p>
        </p:txBody>
      </p:sp>
    </p:spTree>
    <p:extLst>
      <p:ext uri="{BB962C8B-B14F-4D97-AF65-F5344CB8AC3E}">
        <p14:creationId xmlns:p14="http://schemas.microsoft.com/office/powerpoint/2010/main" val="2123349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JVC Northwest deposits funds into your shared community account according to amounts you decide, based on your community budget. Any changes to a budget need to be discussed as a community and with your PC.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bookkeepers then write a monthly check from the community bank account to JVC Northwest for the housing and 3</a:t>
            </a:r>
            <a:r>
              <a:rPr lang="en-US" baseline="30000" dirty="0" smtClean="0"/>
              <a:t>rd</a:t>
            </a:r>
            <a:r>
              <a:rPr lang="en-US" baseline="0" dirty="0" smtClean="0"/>
              <a:t> retreat fees for all AmeriCorps members in the community. (JVC Northwest pays these costs directly for the JVs in independent placements)</a:t>
            </a:r>
          </a:p>
          <a:p>
            <a:endParaRPr lang="en-US" baseline="0" dirty="0" smtClean="0"/>
          </a:p>
          <a:p>
            <a:r>
              <a:rPr lang="en-US" baseline="0" dirty="0" smtClean="0"/>
              <a:t>All JVs contribute equally towards food, utilities, and community supplies. </a:t>
            </a:r>
          </a:p>
          <a:p>
            <a:endParaRPr lang="en-US" baseline="0" dirty="0" smtClean="0"/>
          </a:p>
          <a:p>
            <a:r>
              <a:rPr lang="en-US" baseline="0" dirty="0" smtClean="0"/>
              <a:t>The PCs shared with you earlier this week your community budgets. The amounts are based on what has worked for communities in the past. We recommend that you follow the budget and see how it goes. It may need to be adjusted. But for some things, you may not be aware of bills that come later in the year or will get higher later in the year. Utilities, for example, may be low now, but they will go up. You are paying into the account the same amount over the year to allow for these fluctuations. You are still responsible for these bills if you don’t have enough money in the community account. You may need to pay out of contingency. Its important to be flexible and review your expenses regularly. Follow the guidelines for best practices that have been shared with you. </a:t>
            </a:r>
          </a:p>
          <a:p>
            <a:endParaRPr lang="en-US" baseline="0" dirty="0" smtClean="0"/>
          </a:p>
          <a:p>
            <a:r>
              <a:rPr lang="en-US" baseline="0" dirty="0" smtClean="0"/>
              <a:t>JVC Northwest makes a second direct deposit into your personal accounts - $100 personal stipend and transportation costs. AmeriCorps members save any leftover funds to meet contingencies that may arise, such as a doctor’s visit that requires a co-pay.</a:t>
            </a:r>
          </a:p>
        </p:txBody>
      </p:sp>
      <p:sp>
        <p:nvSpPr>
          <p:cNvPr id="4" name="Slide Number Placeholder 3"/>
          <p:cNvSpPr>
            <a:spLocks noGrp="1"/>
          </p:cNvSpPr>
          <p:nvPr>
            <p:ph type="sldNum" sz="quarter" idx="10"/>
          </p:nvPr>
        </p:nvSpPr>
        <p:spPr/>
        <p:txBody>
          <a:bodyPr/>
          <a:lstStyle/>
          <a:p>
            <a:fld id="{171C8EAF-24E9-4294-8271-C63CA0C2745D}" type="slidenum">
              <a:rPr lang="en-US" smtClean="0"/>
              <a:pPr/>
              <a:t>39</a:t>
            </a:fld>
            <a:endParaRPr lang="en-US"/>
          </a:p>
        </p:txBody>
      </p:sp>
    </p:spTree>
    <p:extLst>
      <p:ext uri="{BB962C8B-B14F-4D97-AF65-F5344CB8AC3E}">
        <p14:creationId xmlns:p14="http://schemas.microsoft.com/office/powerpoint/2010/main" val="900124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AGENDA: Cash Flow Overviews</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4</a:t>
            </a:fld>
            <a:endParaRPr lang="en-US"/>
          </a:p>
        </p:txBody>
      </p:sp>
    </p:spTree>
    <p:extLst>
      <p:ext uri="{BB962C8B-B14F-4D97-AF65-F5344CB8AC3E}">
        <p14:creationId xmlns:p14="http://schemas.microsoft.com/office/powerpoint/2010/main" val="26273388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SECTION: Financial Reports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the end of each month, the Bookkeepers will submit a financial report to JVC Northwest’s business office.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Bookkeepers will learn more about this during the Bookkeepers’ </a:t>
            </a:r>
            <a:r>
              <a:rPr lang="en-US" baseline="0" dirty="0" smtClean="0"/>
              <a:t> meeting </a:t>
            </a:r>
            <a:r>
              <a:rPr lang="en-US" dirty="0" smtClean="0"/>
              <a:t>tonight. </a:t>
            </a:r>
          </a:p>
          <a:p>
            <a:pPr>
              <a:defRPr/>
            </a:pPr>
            <a:endParaRPr lang="en-US" dirty="0" smtClean="0"/>
          </a:p>
          <a:p>
            <a:pPr marL="171450" indent="-171450">
              <a:buFont typeface="Arial" panose="020B0604020202020204" pitchFamily="34" charset="0"/>
              <a:buChar char="•"/>
              <a:defRPr/>
            </a:pPr>
            <a:r>
              <a:rPr lang="en-US" dirty="0" smtClean="0"/>
              <a:t>Each month we ask bookkeepers</a:t>
            </a:r>
            <a:r>
              <a:rPr lang="en-US" baseline="0" dirty="0" smtClean="0"/>
              <a:t> to send in a financial report This document breaks down your spending - by category. – </a:t>
            </a:r>
          </a:p>
          <a:p>
            <a:pPr marL="171450" lvl="0" indent="-171450">
              <a:buFont typeface="Arial" panose="020B0604020202020204" pitchFamily="34" charset="0"/>
              <a:buChar char="•"/>
              <a:defRPr/>
            </a:pPr>
            <a:r>
              <a:rPr lang="en-US" baseline="0" dirty="0" smtClean="0"/>
              <a:t>We recommend you talk about your budget periodically, so everyone knows how the money is spent. You  may decide to cut back on certain things,  or discuss plans  to purchase  something for the community or just to be reassured and know that the community cash flow is in a good place and things are getting covered.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40</a:t>
            </a:fld>
            <a:endParaRPr lang="en-US"/>
          </a:p>
        </p:txBody>
      </p:sp>
    </p:spTree>
    <p:extLst>
      <p:ext uri="{BB962C8B-B14F-4D97-AF65-F5344CB8AC3E}">
        <p14:creationId xmlns:p14="http://schemas.microsoft.com/office/powerpoint/2010/main" val="21187462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a:t>
            </a:r>
            <a:r>
              <a:rPr lang="en-US" baseline="0" dirty="0" smtClean="0"/>
              <a:t>: Best Practices for Community</a:t>
            </a:r>
            <a:r>
              <a:rPr lang="en-US" dirty="0" smtClean="0"/>
              <a:t> Finances</a:t>
            </a:r>
            <a:endParaRPr lang="en-US" baseline="0" dirty="0" smtClean="0"/>
          </a:p>
          <a:p>
            <a:endParaRPr lang="en-US" dirty="0"/>
          </a:p>
          <a:p>
            <a:r>
              <a:rPr lang="en-US" dirty="0" smtClean="0"/>
              <a:t>Following</a:t>
            </a:r>
            <a:r>
              <a:rPr lang="en-US" baseline="0" dirty="0" smtClean="0"/>
              <a:t> some best practices for community finances will go a long way in avoiding misunderstandings or difficulties during the year. </a:t>
            </a:r>
          </a:p>
          <a:p>
            <a:endParaRPr lang="en-US" dirty="0"/>
          </a:p>
          <a:p>
            <a:r>
              <a:rPr lang="en-US" baseline="0" dirty="0" smtClean="0"/>
              <a:t>It is the responsibility of all community members to be involved and mindful of the community account. </a:t>
            </a:r>
            <a:endParaRPr lang="en-US" dirty="0"/>
          </a:p>
          <a:p>
            <a:r>
              <a:rPr lang="en-US" baseline="0" dirty="0" smtClean="0"/>
              <a:t>The co-bookkeepers will keep track of things, but this</a:t>
            </a:r>
            <a:r>
              <a:rPr lang="en-US" dirty="0" smtClean="0"/>
              <a:t> is YOUR money.</a:t>
            </a:r>
            <a:r>
              <a:rPr lang="en-US" baseline="0" dirty="0" smtClean="0"/>
              <a:t> </a:t>
            </a:r>
            <a:endParaRPr lang="en-US" dirty="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baseline="0" dirty="0" smtClean="0"/>
              <a:t>ll JV should review transactions</a:t>
            </a:r>
            <a:r>
              <a:rPr lang="en-US" dirty="0" smtClean="0"/>
              <a:t> </a:t>
            </a:r>
            <a:r>
              <a:rPr lang="en-US" baseline="0" dirty="0" smtClean="0"/>
              <a:t>and know what is going on with the account. Read: TRANSPARENCY and set up a filing system that is available to everyone.</a:t>
            </a:r>
          </a:p>
        </p:txBody>
      </p:sp>
      <p:sp>
        <p:nvSpPr>
          <p:cNvPr id="4" name="Slide Number Placeholder 3"/>
          <p:cNvSpPr>
            <a:spLocks noGrp="1"/>
          </p:cNvSpPr>
          <p:nvPr>
            <p:ph type="sldNum" sz="quarter" idx="10"/>
          </p:nvPr>
        </p:nvSpPr>
        <p:spPr/>
        <p:txBody>
          <a:bodyPr/>
          <a:lstStyle/>
          <a:p>
            <a:fld id="{171C8EAF-24E9-4294-8271-C63CA0C2745D}" type="slidenum">
              <a:rPr lang="en-US" smtClean="0"/>
              <a:pPr/>
              <a:t>41</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BEST PRACTICES FOR COMMUNITY FINANCES </a:t>
            </a:r>
          </a:p>
          <a:p>
            <a:endParaRPr lang="en-US" dirty="0" smtClean="0"/>
          </a:p>
          <a:p>
            <a:r>
              <a:rPr lang="en-US" baseline="0" dirty="0" smtClean="0"/>
              <a:t>Use Mint or another app</a:t>
            </a:r>
            <a:r>
              <a:rPr lang="en-US" dirty="0" smtClean="0"/>
              <a:t> that allows every person in your community to monitor your community income and spending in real time. </a:t>
            </a:r>
          </a:p>
          <a:p>
            <a:endParaRPr lang="en-US" dirty="0">
              <a:solidFill>
                <a:srgbClr val="000000"/>
              </a:solidFill>
            </a:endParaRPr>
          </a:p>
          <a:p>
            <a:r>
              <a:rPr lang="en-US" dirty="0" smtClean="0">
                <a:solidFill>
                  <a:srgbClr val="000000"/>
                </a:solidFill>
              </a:rPr>
              <a:t>Even if only 1 or 2 JVs have access to the community bank account, you can set up Mint so that everyone can see your bank account transactions and track your actual expenditures against your budget in real time. </a:t>
            </a:r>
          </a:p>
          <a:p>
            <a:endParaRPr lang="en-US" dirty="0">
              <a:solidFill>
                <a:srgbClr val="000000"/>
              </a:solidFill>
            </a:endParaRPr>
          </a:p>
          <a:p>
            <a:r>
              <a:rPr lang="en-US" dirty="0" smtClean="0">
                <a:solidFill>
                  <a:srgbClr val="000000"/>
                </a:solidFill>
              </a:rPr>
              <a:t>Use Mint for free, online at your placement site, or on your phone, if you have a smart phone.</a:t>
            </a:r>
          </a:p>
          <a:p>
            <a:endParaRPr lang="en-US" dirty="0" smtClean="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42</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BEST PRACTICES FOR COMMUNITY FINANCES </a:t>
            </a:r>
          </a:p>
          <a:p>
            <a:endParaRPr lang="en-US" baseline="0" dirty="0"/>
          </a:p>
          <a:p>
            <a:r>
              <a:rPr lang="en-US" baseline="0" dirty="0" smtClean="0"/>
              <a:t>Practice keeping receipts for all community purchases and save the receipts in a place where all can access them during the year. </a:t>
            </a:r>
          </a:p>
          <a:p>
            <a:r>
              <a:rPr lang="en-US" baseline="0" dirty="0" smtClean="0"/>
              <a:t>This information helps you understand what was spent and provides the detail when completing your financial report.</a:t>
            </a:r>
          </a:p>
          <a:p>
            <a:pPr lvl="0">
              <a:spcAft>
                <a:spcPts val="600"/>
              </a:spcAft>
            </a:pPr>
            <a:endParaRPr lang="en-US" dirty="0" smtClean="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43</a:t>
            </a:fld>
            <a:endParaRPr lang="en-US"/>
          </a:p>
        </p:txBody>
      </p:sp>
    </p:spTree>
    <p:extLst>
      <p:ext uri="{BB962C8B-B14F-4D97-AF65-F5344CB8AC3E}">
        <p14:creationId xmlns:p14="http://schemas.microsoft.com/office/powerpoint/2010/main" val="3801093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dirty="0"/>
              <a:t>BEST PRACTICES FOR COMMUNITY FINANCES </a:t>
            </a:r>
          </a:p>
          <a:p>
            <a:pPr lvl="0">
              <a:spcAft>
                <a:spcPts val="600"/>
              </a:spcAft>
            </a:pPr>
            <a:r>
              <a:rPr lang="en-US" dirty="0" smtClean="0">
                <a:solidFill>
                  <a:srgbClr val="000000"/>
                </a:solidFill>
              </a:rPr>
              <a:t>In general, paperless is advisable. </a:t>
            </a:r>
          </a:p>
          <a:p>
            <a:pPr lvl="0">
              <a:spcAft>
                <a:spcPts val="600"/>
              </a:spcAft>
            </a:pPr>
            <a:r>
              <a:rPr lang="en-US" dirty="0" smtClean="0">
                <a:solidFill>
                  <a:srgbClr val="000000"/>
                </a:solidFill>
              </a:rPr>
              <a:t>However, for transparency and holding everyone in your community accountable, we urge you to request that paper statements are snail-mailed to your house. </a:t>
            </a:r>
          </a:p>
          <a:p>
            <a:pPr lvl="0">
              <a:spcAft>
                <a:spcPts val="600"/>
              </a:spcAft>
            </a:pPr>
            <a:r>
              <a:rPr lang="en-US" dirty="0" smtClean="0">
                <a:solidFill>
                  <a:srgbClr val="000000"/>
                </a:solidFill>
              </a:rPr>
              <a:t>Paper statements may be pinned to a centrally-located bulletin board and reviewed at least monthly. </a:t>
            </a:r>
          </a:p>
          <a:p>
            <a:pPr lvl="0">
              <a:spcAft>
                <a:spcPts val="600"/>
              </a:spcAft>
            </a:pPr>
            <a:r>
              <a:rPr lang="en-US" dirty="0" smtClean="0">
                <a:solidFill>
                  <a:srgbClr val="000000"/>
                </a:solidFill>
              </a:rPr>
              <a:t>Even if there is a fee for paper statements, in the long run, the fee is worth it, if it saves your community heart ache over missing funds.</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44</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Aft>
                <a:spcPts val="600"/>
              </a:spcAft>
            </a:pPr>
            <a:r>
              <a:rPr lang="en-US" dirty="0"/>
              <a:t>BEST PRACTICES FOR COMMUNITY FINANCES </a:t>
            </a:r>
          </a:p>
          <a:p>
            <a:pPr lvl="0">
              <a:spcAft>
                <a:spcPts val="600"/>
              </a:spcAft>
            </a:pPr>
            <a:r>
              <a:rPr lang="en-US" dirty="0" smtClean="0">
                <a:solidFill>
                  <a:srgbClr val="000000"/>
                </a:solidFill>
              </a:rPr>
              <a:t>Monthly, all JVs in the community should review receipts and compare them to the monthly bank statement during business meetings. </a:t>
            </a:r>
          </a:p>
          <a:p>
            <a:pPr marL="171450" lvl="0" indent="-171450">
              <a:spcAft>
                <a:spcPts val="600"/>
              </a:spcAft>
              <a:buFont typeface="Arial" panose="020B0604020202020204" pitchFamily="34" charset="0"/>
              <a:buChar char="•"/>
            </a:pPr>
            <a:r>
              <a:rPr lang="en-US" dirty="0" smtClean="0">
                <a:solidFill>
                  <a:srgbClr val="000000"/>
                </a:solidFill>
              </a:rPr>
              <a:t>Are any receipts missing? </a:t>
            </a:r>
          </a:p>
          <a:p>
            <a:pPr marL="171450" lvl="0" indent="-171450">
              <a:spcAft>
                <a:spcPts val="600"/>
              </a:spcAft>
              <a:buFont typeface="Arial" panose="020B0604020202020204" pitchFamily="34" charset="0"/>
              <a:buChar char="•"/>
            </a:pPr>
            <a:r>
              <a:rPr lang="en-US" dirty="0" smtClean="0">
                <a:solidFill>
                  <a:srgbClr val="000000"/>
                </a:solidFill>
              </a:rPr>
              <a:t>Are any charges unexplained?</a:t>
            </a:r>
          </a:p>
          <a:p>
            <a:pPr lvl="0">
              <a:spcAft>
                <a:spcPts val="600"/>
              </a:spcAft>
            </a:pPr>
            <a:endParaRPr lang="en-US" dirty="0">
              <a:solidFill>
                <a:srgbClr val="000000"/>
              </a:solidFill>
            </a:endParaRPr>
          </a:p>
          <a:p>
            <a:pPr lvl="0">
              <a:spcAft>
                <a:spcPts val="600"/>
              </a:spcAft>
            </a:pPr>
            <a:r>
              <a:rPr lang="en-US" dirty="0" smtClean="0">
                <a:solidFill>
                  <a:srgbClr val="000000"/>
                </a:solidFill>
              </a:rPr>
              <a:t>Save monthly bank statements</a:t>
            </a:r>
            <a:r>
              <a:rPr lang="en-US" dirty="0">
                <a:solidFill>
                  <a:srgbClr val="000000"/>
                </a:solidFill>
              </a:rPr>
              <a:t> </a:t>
            </a:r>
            <a:r>
              <a:rPr lang="en-US" dirty="0" smtClean="0">
                <a:solidFill>
                  <a:srgbClr val="000000"/>
                </a:solidFill>
              </a:rPr>
              <a:t>and receipts  – PCs will also review during area visits in the fall and winter</a:t>
            </a:r>
          </a:p>
          <a:p>
            <a:pPr lvl="0">
              <a:spcAft>
                <a:spcPts val="600"/>
              </a:spcAft>
            </a:pPr>
            <a:endParaRPr lang="en-US" dirty="0">
              <a:solidFill>
                <a:srgbClr val="000000"/>
              </a:solidFill>
            </a:endParaRPr>
          </a:p>
          <a:p>
            <a:pPr lvl="0">
              <a:spcAft>
                <a:spcPts val="600"/>
              </a:spcAft>
            </a:pPr>
            <a:r>
              <a:rPr lang="en-US" dirty="0" smtClean="0">
                <a:solidFill>
                  <a:srgbClr val="000000"/>
                </a:solidFill>
              </a:rPr>
              <a:t>NOTE: If the two bookkeepers are not getting along, rotate bookkeepers. It’s crucial that the two bookkeepers maintain a healthy working relationship, and that both share responsibilities and accountability.</a:t>
            </a:r>
            <a:endParaRPr lang="en-US" dirty="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45</a:t>
            </a:fld>
            <a:endParaRPr lang="en-US"/>
          </a:p>
        </p:txBody>
      </p:sp>
    </p:spTree>
    <p:extLst>
      <p:ext uri="{BB962C8B-B14F-4D97-AF65-F5344CB8AC3E}">
        <p14:creationId xmlns:p14="http://schemas.microsoft.com/office/powerpoint/2010/main" val="724838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BEST PRACTICES FOR COMMUNITY FINANCES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The community account is used only for food and housing (never for alcohol or for community outings), one may not give or take loans from the community account.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solidFill>
                  <a:srgbClr val="000000"/>
                </a:solidFill>
              </a:rPr>
              <a:t>Use your individual account for personal needs – never use the community account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smtClean="0">
                <a:solidFill>
                  <a:srgbClr val="000000"/>
                </a:solidFill>
              </a:rPr>
              <a:t>Always ask all JV community members for authorization prior to transferring community money to your personal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[Ask</a:t>
            </a:r>
            <a:r>
              <a:rPr lang="en-US" baseline="0" dirty="0" smtClean="0">
                <a:solidFill>
                  <a:srgbClr val="000000"/>
                </a:solidFill>
              </a:rPr>
              <a:t> the group questions: Can you buy alcohol with the community account? Can you take a loan from the community account?]</a:t>
            </a:r>
            <a:endParaRPr lang="en-US" dirty="0" smtClean="0">
              <a:solidFill>
                <a:srgbClr val="000000"/>
              </a:solidFill>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0000"/>
                </a:solidFill>
              </a:rPr>
              <a:t>  </a:t>
            </a:r>
          </a:p>
          <a:p>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46</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BEST PRACTICES FOR COMMUNITY FINANCES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The community makes grocery lists together. Grocery shopping can be part of the chore chart and can rotate amongst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Please clarify dietary restricts early on, and ensure</a:t>
            </a:r>
            <a:r>
              <a:rPr lang="en-US" baseline="0" dirty="0" smtClean="0">
                <a:solidFill>
                  <a:srgbClr val="000000"/>
                </a:solidFill>
              </a:rPr>
              <a:t> that you budget for everyone’s needs to be met.</a:t>
            </a:r>
            <a:endParaRPr lang="en-US" dirty="0" smtClean="0">
              <a:solidFill>
                <a:srgbClr val="000000"/>
              </a:solidFill>
            </a:endParaRPr>
          </a:p>
          <a:p>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47</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BEST PRACTICES FOR COMMUNITY FINANCES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NO</a:t>
            </a:r>
            <a:r>
              <a:rPr lang="en-US" baseline="0" dirty="0" smtClean="0">
                <a:solidFill>
                  <a:srgbClr val="000000"/>
                </a:solidFill>
              </a:rPr>
              <a:t> ATMs, no cash back, except for farmers market.</a:t>
            </a: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Community bank card should never be used at an ATM or to get “cash 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Exception: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0000"/>
                </a:solidFill>
              </a:rPr>
              <a:t>Getting cash to spend on community needs at the farmer’s market. Save the ATM receipt as well as receipts and change from the merchants at the market. </a:t>
            </a:r>
          </a:p>
          <a:p>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48</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lgn="l"/>
            <a:r>
              <a:rPr lang="en-US" dirty="0" smtClean="0">
                <a:solidFill>
                  <a:srgbClr val="000000"/>
                </a:solidFill>
              </a:rPr>
              <a:t>SECTION: How Money</a:t>
            </a:r>
            <a:r>
              <a:rPr lang="en-US" baseline="0" dirty="0" smtClean="0">
                <a:solidFill>
                  <a:srgbClr val="000000"/>
                </a:solidFill>
              </a:rPr>
              <a:t> relates to our Four Core Values</a:t>
            </a:r>
            <a:endParaRPr lang="en-US" dirty="0" smtClean="0">
              <a:solidFill>
                <a:srgbClr val="000000"/>
              </a:solidFill>
            </a:endParaRPr>
          </a:p>
          <a:p>
            <a:endParaRPr lang="en-US" dirty="0" smtClean="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49</a:t>
            </a:fld>
            <a:endParaRPr lang="en-US"/>
          </a:p>
        </p:txBody>
      </p:sp>
    </p:spTree>
    <p:extLst>
      <p:ext uri="{BB962C8B-B14F-4D97-AF65-F5344CB8AC3E}">
        <p14:creationId xmlns:p14="http://schemas.microsoft.com/office/powerpoint/2010/main" val="3772376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AGENDA </a:t>
            </a:r>
            <a:r>
              <a:rPr lang="en-US" dirty="0"/>
              <a:t>:</a:t>
            </a:r>
            <a:r>
              <a:rPr lang="en-US" baseline="0" dirty="0" smtClean="0"/>
              <a:t> Clarifying Terms</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5</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smtClean="0">
                <a:solidFill>
                  <a:srgbClr val="000000"/>
                </a:solidFill>
              </a:rPr>
              <a:t>VALUES: Social &amp; Ecological Justice</a:t>
            </a:r>
          </a:p>
          <a:p>
            <a:endParaRPr lang="en-US" dirty="0">
              <a:solidFill>
                <a:srgbClr val="000000"/>
              </a:solidFill>
            </a:endParaRPr>
          </a:p>
          <a:p>
            <a:r>
              <a:rPr lang="en-US" sz="1200" dirty="0" smtClean="0">
                <a:solidFill>
                  <a:srgbClr val="000000"/>
                </a:solidFill>
              </a:rPr>
              <a:t>How you spend your money can be more powerful than how you vote, in terms of co-creating the community and economy you want to live in.</a:t>
            </a:r>
          </a:p>
          <a:p>
            <a:endParaRPr lang="en-US" dirty="0">
              <a:solidFill>
                <a:srgbClr val="000000"/>
              </a:solidFill>
            </a:endParaRPr>
          </a:p>
          <a:p>
            <a:r>
              <a:rPr lang="en-US" dirty="0" smtClean="0">
                <a:solidFill>
                  <a:srgbClr val="000000"/>
                </a:solidFill>
              </a:rPr>
              <a:t>Conversations to have include: </a:t>
            </a:r>
          </a:p>
          <a:p>
            <a:endParaRPr lang="en-US" sz="1200" dirty="0">
              <a:solidFill>
                <a:srgbClr val="000000"/>
              </a:solidFill>
            </a:endParaRPr>
          </a:p>
          <a:p>
            <a:pPr marL="171450" indent="-171450">
              <a:buFont typeface="Arial" panose="020B0604020202020204" pitchFamily="34" charset="0"/>
              <a:buChar char="•"/>
            </a:pPr>
            <a:r>
              <a:rPr lang="en-US" dirty="0" smtClean="0">
                <a:solidFill>
                  <a:srgbClr val="000000"/>
                </a:solidFill>
              </a:rPr>
              <a:t>Which purchases can you make from businesses owned locally and by people of color?</a:t>
            </a:r>
          </a:p>
          <a:p>
            <a:pPr marL="171450" indent="-171450">
              <a:buFont typeface="Arial" panose="020B0604020202020204" pitchFamily="34" charset="0"/>
              <a:buChar char="•"/>
            </a:pPr>
            <a:r>
              <a:rPr lang="en-US" dirty="0" smtClean="0">
                <a:solidFill>
                  <a:srgbClr val="000000"/>
                </a:solidFill>
              </a:rPr>
              <a:t>What can you find secondhand? What are you no longer using that you can pass along?</a:t>
            </a:r>
          </a:p>
          <a:p>
            <a:pPr marL="171450" indent="-171450">
              <a:buFont typeface="Arial" panose="020B0604020202020204" pitchFamily="34" charset="0"/>
              <a:buChar char="•"/>
            </a:pPr>
            <a:r>
              <a:rPr lang="en-US" dirty="0" smtClean="0">
                <a:solidFill>
                  <a:srgbClr val="000000"/>
                </a:solidFill>
              </a:rPr>
              <a:t>Will your community eat humbly and cheaply, shopping at the grocery stores frequented by your agency’s clients? Or </a:t>
            </a:r>
          </a:p>
          <a:p>
            <a:pPr marL="171450" indent="-171450">
              <a:buFont typeface="Arial" panose="020B0604020202020204" pitchFamily="34" charset="0"/>
              <a:buChar char="•"/>
            </a:pPr>
            <a:r>
              <a:rPr lang="en-US" dirty="0" smtClean="0">
                <a:solidFill>
                  <a:srgbClr val="000000"/>
                </a:solidFill>
              </a:rPr>
              <a:t>As people of privilege, will you humbly choose organic foods farmed and traded locally and fairly? </a:t>
            </a:r>
          </a:p>
          <a:p>
            <a:pPr marL="171450" indent="-171450">
              <a:buFont typeface="Arial" panose="020B0604020202020204" pitchFamily="34" charset="0"/>
              <a:buChar char="•"/>
            </a:pPr>
            <a:r>
              <a:rPr lang="en-US" dirty="0" smtClean="0">
                <a:solidFill>
                  <a:srgbClr val="000000"/>
                </a:solidFill>
              </a:rPr>
              <a:t>Will you decrease your community’s consumption of meat, petroleum, and other goods, in order to lighten your environmental footprint?</a:t>
            </a:r>
          </a:p>
          <a:p>
            <a:pPr marL="171450" indent="-171450">
              <a:buFont typeface="Arial" panose="020B0604020202020204" pitchFamily="34" charset="0"/>
              <a:buChar char="•"/>
            </a:pPr>
            <a:r>
              <a:rPr lang="en-US" dirty="0" smtClean="0">
                <a:solidFill>
                  <a:srgbClr val="000000"/>
                </a:solidFill>
              </a:rPr>
              <a:t>Will you be mindful of the impacts of food and packaging waste by buying in bulk, and reusing all that you can? </a:t>
            </a:r>
          </a:p>
          <a:p>
            <a:pPr marL="171450" indent="-171450">
              <a:buFont typeface="Arial" panose="020B0604020202020204" pitchFamily="34" charset="0"/>
              <a:buChar char="•"/>
            </a:pPr>
            <a:r>
              <a:rPr lang="en-US" dirty="0" smtClean="0">
                <a:solidFill>
                  <a:srgbClr val="000000"/>
                </a:solidFill>
              </a:rPr>
              <a:t>Who benefits and who is burdened by your purchasing decisions?</a:t>
            </a:r>
          </a:p>
          <a:p>
            <a:endParaRPr lang="en-US" dirty="0">
              <a:solidFill>
                <a:srgbClr val="000000"/>
              </a:solidFill>
            </a:endParaRPr>
          </a:p>
          <a:p>
            <a:r>
              <a:rPr lang="en-US" sz="1200" dirty="0" smtClean="0">
                <a:solidFill>
                  <a:srgbClr val="000000"/>
                </a:solidFill>
              </a:rPr>
              <a:t>There are not right or wrong answers to these questions, but we expect that your community is engaging in these questions. </a:t>
            </a:r>
          </a:p>
        </p:txBody>
      </p:sp>
      <p:sp>
        <p:nvSpPr>
          <p:cNvPr id="4" name="Slide Number Placeholder 3"/>
          <p:cNvSpPr>
            <a:spLocks noGrp="1"/>
          </p:cNvSpPr>
          <p:nvPr>
            <p:ph type="sldNum" sz="quarter" idx="10"/>
          </p:nvPr>
        </p:nvSpPr>
        <p:spPr/>
        <p:txBody>
          <a:bodyPr/>
          <a:lstStyle/>
          <a:p>
            <a:fld id="{171C8EAF-24E9-4294-8271-C63CA0C2745D}" type="slidenum">
              <a:rPr lang="en-US" smtClean="0"/>
              <a:pPr/>
              <a:t>50</a:t>
            </a:fld>
            <a:endParaRPr lang="en-US"/>
          </a:p>
        </p:txBody>
      </p:sp>
    </p:spTree>
    <p:extLst>
      <p:ext uri="{BB962C8B-B14F-4D97-AF65-F5344CB8AC3E}">
        <p14:creationId xmlns:p14="http://schemas.microsoft.com/office/powerpoint/2010/main" val="3772376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200" dirty="0" smtClean="0">
              <a:solidFill>
                <a:srgbClr val="000000"/>
              </a:solidFill>
            </a:endParaRPr>
          </a:p>
          <a:p>
            <a:r>
              <a:rPr lang="en-US" sz="1200" b="1" dirty="0" smtClean="0">
                <a:solidFill>
                  <a:srgbClr val="000000"/>
                </a:solidFill>
              </a:rPr>
              <a:t>VALUES: Community</a:t>
            </a:r>
          </a:p>
          <a:p>
            <a:endParaRPr lang="en-US" dirty="0">
              <a:solidFill>
                <a:srgbClr val="000000"/>
              </a:solidFill>
            </a:endParaRPr>
          </a:p>
          <a:p>
            <a:r>
              <a:rPr lang="en-US" dirty="0" smtClean="0">
                <a:solidFill>
                  <a:srgbClr val="000000"/>
                </a:solidFill>
              </a:rPr>
              <a:t>We expect that your community will make decisions together, by consensus. There are no declarative statements this year. Everything is a conversation. </a:t>
            </a:r>
          </a:p>
          <a:p>
            <a:endParaRPr lang="en-US" dirty="0">
              <a:solidFill>
                <a:srgbClr val="000000"/>
              </a:solidFill>
            </a:endParaRPr>
          </a:p>
          <a:p>
            <a:r>
              <a:rPr lang="en-US" dirty="0" smtClean="0">
                <a:solidFill>
                  <a:srgbClr val="000000"/>
                </a:solidFill>
              </a:rPr>
              <a:t>When you know you are right, that should be a red flag – in response you should ask yourself, what perspectives are you missing?</a:t>
            </a:r>
          </a:p>
          <a:p>
            <a:endParaRPr lang="en-US" sz="1200" dirty="0">
              <a:solidFill>
                <a:srgbClr val="000000"/>
              </a:solidFill>
            </a:endParaRPr>
          </a:p>
          <a:p>
            <a:r>
              <a:rPr lang="en-US" dirty="0" smtClean="0">
                <a:solidFill>
                  <a:srgbClr val="000000"/>
                </a:solidFill>
              </a:rPr>
              <a:t>Finally, when grocery shopping, all JVs’ dietary needs and preferences are accounted for. </a:t>
            </a:r>
            <a:endParaRPr lang="en-US" sz="1200" dirty="0" smtClean="0">
              <a:solidFill>
                <a:srgbClr val="000000"/>
              </a:solidFill>
            </a:endParaRPr>
          </a:p>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51</a:t>
            </a:fld>
            <a:endParaRPr lang="en-US"/>
          </a:p>
        </p:txBody>
      </p:sp>
    </p:spTree>
    <p:extLst>
      <p:ext uri="{BB962C8B-B14F-4D97-AF65-F5344CB8AC3E}">
        <p14:creationId xmlns:p14="http://schemas.microsoft.com/office/powerpoint/2010/main" val="3772376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endParaRPr lang="en-US" sz="1200" dirty="0" smtClean="0">
              <a:solidFill>
                <a:srgbClr val="000000"/>
              </a:solidFill>
            </a:endParaRPr>
          </a:p>
          <a:p>
            <a:r>
              <a:rPr lang="en-US" sz="1200" b="1" dirty="0" smtClean="0">
                <a:solidFill>
                  <a:srgbClr val="000000"/>
                </a:solidFill>
              </a:rPr>
              <a:t>VALUES: Simple Living</a:t>
            </a:r>
          </a:p>
          <a:p>
            <a:r>
              <a:rPr lang="en-US" sz="1200" dirty="0" smtClean="0">
                <a:solidFill>
                  <a:srgbClr val="000000"/>
                </a:solidFill>
              </a:rPr>
              <a:t>How we approach spending reflects simple living by examining needs vs. wants.</a:t>
            </a:r>
          </a:p>
          <a:p>
            <a:endParaRPr lang="en-US" dirty="0">
              <a:solidFill>
                <a:srgbClr val="000000"/>
              </a:solidFill>
            </a:endParaRPr>
          </a:p>
          <a:p>
            <a:r>
              <a:rPr lang="en-US" sz="1200" dirty="0" smtClean="0">
                <a:solidFill>
                  <a:srgbClr val="000000"/>
                </a:solidFill>
              </a:rPr>
              <a:t>AYs- can you offer examples of needs v. wants during your JV year?</a:t>
            </a:r>
          </a:p>
          <a:p>
            <a:endParaRPr lang="en-US" dirty="0">
              <a:solidFill>
                <a:srgbClr val="000000"/>
              </a:solidFill>
            </a:endParaRPr>
          </a:p>
          <a:p>
            <a:r>
              <a:rPr lang="en-US" dirty="0"/>
              <a:t>This will be a year of thinking carefully about what you need versus what you want. </a:t>
            </a:r>
            <a:endParaRPr lang="en-US" dirty="0" smtClean="0"/>
          </a:p>
          <a:p>
            <a:endParaRPr lang="en-US" dirty="0"/>
          </a:p>
          <a:p>
            <a:r>
              <a:rPr lang="en-US" dirty="0" smtClean="0"/>
              <a:t>It’s </a:t>
            </a:r>
            <a:r>
              <a:rPr lang="en-US" dirty="0"/>
              <a:t>actually exciting to be challenged in this way and can be quite freeing. </a:t>
            </a:r>
            <a:endParaRPr lang="en-US" dirty="0" smtClean="0"/>
          </a:p>
          <a:p>
            <a:endParaRPr lang="en-US" dirty="0"/>
          </a:p>
          <a:p>
            <a:r>
              <a:rPr lang="en-US" dirty="0" smtClean="0"/>
              <a:t>Support </a:t>
            </a:r>
            <a:r>
              <a:rPr lang="en-US" dirty="0"/>
              <a:t>each other </a:t>
            </a:r>
            <a:r>
              <a:rPr lang="en-US" u="sng" dirty="0"/>
              <a:t>and you consider some things that you might have been used to that you may have considered a need…for </a:t>
            </a:r>
            <a:r>
              <a:rPr lang="en-US" dirty="0"/>
              <a:t>example a latte every day, versus what is really a want. </a:t>
            </a:r>
            <a:r>
              <a:rPr lang="en-US" dirty="0" smtClean="0"/>
              <a:t>  (this is awkward)</a:t>
            </a:r>
          </a:p>
          <a:p>
            <a:endParaRPr lang="en-US" dirty="0"/>
          </a:p>
          <a:p>
            <a:r>
              <a:rPr lang="en-US" dirty="0" smtClean="0"/>
              <a:t>We invite </a:t>
            </a:r>
            <a:r>
              <a:rPr lang="en-US" dirty="0"/>
              <a:t>you to consider downgrading from a smart phone to a simple cell phone.  Do you really need to go out to a concert or buy a book. What are the local resources available to me. How can sharing and doing without open us up to new ways of being. This is where community members can really help you. </a:t>
            </a:r>
          </a:p>
          <a:p>
            <a:endParaRPr lang="en-US" sz="1200" dirty="0" smtClean="0">
              <a:solidFill>
                <a:srgbClr val="000000"/>
              </a:solidFill>
            </a:endParaRPr>
          </a:p>
          <a:p>
            <a:endParaRPr lang="en-US" sz="1200" dirty="0" smtClean="0">
              <a:solidFill>
                <a:srgbClr val="000000"/>
              </a:solidFill>
            </a:endParaRPr>
          </a:p>
        </p:txBody>
      </p:sp>
      <p:sp>
        <p:nvSpPr>
          <p:cNvPr id="4" name="Slide Number Placeholder 3"/>
          <p:cNvSpPr>
            <a:spLocks noGrp="1"/>
          </p:cNvSpPr>
          <p:nvPr>
            <p:ph type="sldNum" sz="quarter" idx="10"/>
          </p:nvPr>
        </p:nvSpPr>
        <p:spPr/>
        <p:txBody>
          <a:bodyPr/>
          <a:lstStyle/>
          <a:p>
            <a:fld id="{171C8EAF-24E9-4294-8271-C63CA0C2745D}" type="slidenum">
              <a:rPr lang="en-US" smtClean="0"/>
              <a:pPr/>
              <a:t>52</a:t>
            </a:fld>
            <a:endParaRPr lang="en-US"/>
          </a:p>
        </p:txBody>
      </p:sp>
    </p:spTree>
    <p:extLst>
      <p:ext uri="{BB962C8B-B14F-4D97-AF65-F5344CB8AC3E}">
        <p14:creationId xmlns:p14="http://schemas.microsoft.com/office/powerpoint/2010/main" val="3772376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00"/>
                </a:solidFill>
              </a:rPr>
              <a:t>Values: Spirituality/Reflection </a:t>
            </a:r>
            <a:endParaRPr lang="en-US"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By asking us to be intentional and examining how our spending impacts relationships with ourselves, each other and the earth.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rPr>
              <a:t>Spirituality and reflection </a:t>
            </a:r>
            <a:r>
              <a:rPr lang="en-US" baseline="0" dirty="0" smtClean="0"/>
              <a:t>ties the others together as we reflect on our spending and the way we use our money.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How does it impact the earth, our relationships with each other and with ourselves?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How does it impact the way I spend my time?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What new freedoms does it invite?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invite to reflect on this throughout the year, individually and as a community. </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53</a:t>
            </a:fld>
            <a:endParaRPr lang="en-US"/>
          </a:p>
        </p:txBody>
      </p:sp>
    </p:spTree>
    <p:extLst>
      <p:ext uri="{BB962C8B-B14F-4D97-AF65-F5344CB8AC3E}">
        <p14:creationId xmlns:p14="http://schemas.microsoft.com/office/powerpoint/2010/main" val="37723766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a:t>
            </a:r>
          </a:p>
          <a:p>
            <a:endParaRPr lang="en-US" dirty="0" smtClean="0"/>
          </a:p>
          <a:p>
            <a:r>
              <a:rPr lang="en-US" dirty="0" smtClean="0"/>
              <a:t>Finally: Bookkeepers, you can ask questions during tonight’s bookkeeper meeting. </a:t>
            </a:r>
          </a:p>
          <a:p>
            <a:endParaRPr lang="en-US" dirty="0"/>
          </a:p>
          <a:p>
            <a:r>
              <a:rPr lang="en-US" dirty="0" smtClean="0"/>
              <a:t>Additionally, throughout the year, you are welcome to look in your JV Handbook’s Money Matters section and speak with your Program Coordinator. </a:t>
            </a:r>
          </a:p>
          <a:p>
            <a:endParaRPr lang="en-US" dirty="0"/>
          </a:p>
          <a:p>
            <a:r>
              <a:rPr lang="en-US" dirty="0" smtClean="0"/>
              <a:t>For now, we would like to hear your burning questions – if you have questions, others in the room might be wondering the same questions too.</a:t>
            </a:r>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54</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a:t>
            </a:r>
            <a:r>
              <a:rPr lang="en-US" baseline="0" dirty="0" smtClean="0"/>
              <a:t> </a:t>
            </a:r>
            <a:r>
              <a:rPr lang="en-US" dirty="0" smtClean="0"/>
              <a:t>Talk about</a:t>
            </a:r>
            <a:r>
              <a:rPr lang="en-US" baseline="0" dirty="0" smtClean="0"/>
              <a:t> </a:t>
            </a:r>
            <a:r>
              <a:rPr lang="en-US" dirty="0" smtClean="0"/>
              <a:t>Budgets </a:t>
            </a:r>
          </a:p>
        </p:txBody>
      </p:sp>
      <p:sp>
        <p:nvSpPr>
          <p:cNvPr id="4" name="Slide Number Placeholder 3"/>
          <p:cNvSpPr>
            <a:spLocks noGrp="1"/>
          </p:cNvSpPr>
          <p:nvPr>
            <p:ph type="sldNum" sz="quarter" idx="10"/>
          </p:nvPr>
        </p:nvSpPr>
        <p:spPr/>
        <p:txBody>
          <a:bodyPr/>
          <a:lstStyle/>
          <a:p>
            <a:fld id="{171C8EAF-24E9-4294-8271-C63CA0C2745D}" type="slidenum">
              <a:rPr lang="en-US" smtClean="0"/>
              <a:pPr/>
              <a:t>6</a:t>
            </a:fld>
            <a:endParaRPr lang="en-US"/>
          </a:p>
        </p:txBody>
      </p:sp>
    </p:spTree>
    <p:extLst>
      <p:ext uri="{BB962C8B-B14F-4D97-AF65-F5344CB8AC3E}">
        <p14:creationId xmlns:p14="http://schemas.microsoft.com/office/powerpoint/2010/main" val="198967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AGENDA : </a:t>
            </a:r>
            <a:r>
              <a:rPr lang="en-US" dirty="0" smtClean="0"/>
              <a:t>Financial Reports</a:t>
            </a:r>
          </a:p>
        </p:txBody>
      </p:sp>
      <p:sp>
        <p:nvSpPr>
          <p:cNvPr id="4" name="Slide Number Placeholder 3"/>
          <p:cNvSpPr>
            <a:spLocks noGrp="1"/>
          </p:cNvSpPr>
          <p:nvPr>
            <p:ph type="sldNum" sz="quarter" idx="10"/>
          </p:nvPr>
        </p:nvSpPr>
        <p:spPr/>
        <p:txBody>
          <a:bodyPr/>
          <a:lstStyle/>
          <a:p>
            <a:fld id="{171C8EAF-24E9-4294-8271-C63CA0C2745D}" type="slidenum">
              <a:rPr lang="en-US" smtClean="0"/>
              <a:pPr/>
              <a:t>7</a:t>
            </a:fld>
            <a:endParaRPr lang="en-US"/>
          </a:p>
        </p:txBody>
      </p:sp>
    </p:spTree>
    <p:extLst>
      <p:ext uri="{BB962C8B-B14F-4D97-AF65-F5344CB8AC3E}">
        <p14:creationId xmlns:p14="http://schemas.microsoft.com/office/powerpoint/2010/main" val="469536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a:t>AGENDA : </a:t>
            </a:r>
            <a:r>
              <a:rPr lang="en-US" dirty="0" smtClean="0"/>
              <a:t>Best Practices</a:t>
            </a:r>
          </a:p>
          <a:p>
            <a:endParaRPr lang="en-US" dirty="0" smtClean="0"/>
          </a:p>
        </p:txBody>
      </p:sp>
      <p:sp>
        <p:nvSpPr>
          <p:cNvPr id="4" name="Slide Number Placeholder 3"/>
          <p:cNvSpPr>
            <a:spLocks noGrp="1"/>
          </p:cNvSpPr>
          <p:nvPr>
            <p:ph type="sldNum" sz="quarter" idx="10"/>
          </p:nvPr>
        </p:nvSpPr>
        <p:spPr/>
        <p:txBody>
          <a:bodyPr/>
          <a:lstStyle/>
          <a:p>
            <a:fld id="{171C8EAF-24E9-4294-8271-C63CA0C2745D}" type="slidenum">
              <a:rPr lang="en-US" smtClean="0"/>
              <a:pPr/>
              <a:t>8</a:t>
            </a:fld>
            <a:endParaRPr lang="en-US"/>
          </a:p>
        </p:txBody>
      </p:sp>
    </p:spTree>
    <p:extLst>
      <p:ext uri="{BB962C8B-B14F-4D97-AF65-F5344CB8AC3E}">
        <p14:creationId xmlns:p14="http://schemas.microsoft.com/office/powerpoint/2010/main" val="386116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a:t>
            </a:r>
            <a:r>
              <a:rPr lang="en-US" sz="1200" dirty="0" smtClean="0">
                <a:solidFill>
                  <a:srgbClr val="000000"/>
                </a:solidFill>
              </a:rPr>
              <a:t>: How Money</a:t>
            </a:r>
            <a:r>
              <a:rPr lang="en-US" sz="1200" baseline="0" dirty="0" smtClean="0">
                <a:solidFill>
                  <a:srgbClr val="000000"/>
                </a:solidFill>
              </a:rPr>
              <a:t> relates to our Four Core Values</a:t>
            </a:r>
            <a:endParaRPr lang="en-US" sz="1200" dirty="0" smtClean="0">
              <a:solidFill>
                <a:srgbClr val="000000"/>
              </a:solidFill>
            </a:endParaRPr>
          </a:p>
          <a:p>
            <a:endParaRPr lang="en-US" sz="1200" dirty="0" smtClean="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171C8EAF-24E9-4294-8271-C63CA0C2745D}" type="slidenum">
              <a:rPr lang="en-US" smtClean="0"/>
              <a:pPr/>
              <a:t>9</a:t>
            </a:fld>
            <a:endParaRPr lang="en-US"/>
          </a:p>
        </p:txBody>
      </p:sp>
    </p:spTree>
    <p:extLst>
      <p:ext uri="{BB962C8B-B14F-4D97-AF65-F5344CB8AC3E}">
        <p14:creationId xmlns:p14="http://schemas.microsoft.com/office/powerpoint/2010/main" val="3772376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3194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98761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781659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2581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53002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30151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29174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3244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873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20117985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01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58069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129615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950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77544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1777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7/26/2018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68759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34140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61276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11418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35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extLst>
      <p:ext uri="{BB962C8B-B14F-4D97-AF65-F5344CB8AC3E}">
        <p14:creationId xmlns:p14="http://schemas.microsoft.com/office/powerpoint/2010/main" val="5129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26817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865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59"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056643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dirty="0"/>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02548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dirty="0"/>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671845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dirty="0"/>
              <a:t>7/26/2018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2931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dirty="0"/>
              <a:t>7/26/2018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01321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4948" cy="822960"/>
          </a:xfrm>
        </p:spPr>
        <p:txBody>
          <a:bodyPr lIns="91440" tIns="0" rIns="9144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3"/>
            <a:ext cx="7584948"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204573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59177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8"/>
            <a:ext cx="5800725"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dirty="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0449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30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9346590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5268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551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0298419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37686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11750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1665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2A54C80-263E-416B-A8E0-580EDEADCBDC}" type="datetimeFigureOut">
              <a:rPr lang="en-US" smtClean="0"/>
              <a:t>7/26/2018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22974873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94186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10399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7664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594745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F68E2-58F2-4D09-BE8B-E3BD06533059}"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50953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8FC5F6-F338-4AE4-BB23-26385BCFC423}"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2925621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74408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AB4D41-86C1-4908-B66A-0B50CEB3BF29}"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17926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426E2C-56C1-4E0D-A793-0088A7FDD37E}" type="datetimeFigureOut">
              <a:rPr lang="en-US" smtClean="0"/>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818582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8C39B41-D8B5-4052-B551-9B5525EAA8B6}" type="datetimeFigureOut">
              <a:rPr lang="en-US" smtClean="0"/>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928329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7/26/2018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14166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31577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575045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D6473-DF6D-4702-B328-E0DD40540A4E}"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913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79323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6F7E3A-B166-407D-9866-32884E7D5B37}"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272808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0406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309424835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22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30194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7/26/2018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32771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7/26/2018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064516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7/26/2018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129507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32ABBEA6-7C60-4B02-AE87-00D78D8422AF}" type="datetimeFigureOut">
              <a:rPr lang="en-US" smtClean="0"/>
              <a:t>7/26/2018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84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2948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81084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666420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7/26/2018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6032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71345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2759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7/26/2018</a:t>
            </a:fld>
            <a:endParaRPr lang="en-US" dirty="0"/>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31080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7/26/2018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551021"/>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845734"/>
            <a:ext cx="75438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675">
                <a:solidFill>
                  <a:srgbClr val="FFFFFF"/>
                </a:solidFill>
              </a:defRPr>
            </a:lvl1pPr>
          </a:lstStyle>
          <a:p>
            <a:fld id="{98624D31-43A5-475A-80CF-332C9F6DCF35}" type="datetimeFigureOut">
              <a:rPr lang="en-US" dirty="0"/>
              <a:t>7/26/2018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788">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7240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hf sldNum="0" hdr="0" ftr="0" dt="0"/>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mn-lt"/>
          <a:ea typeface="+mn-ea"/>
          <a:cs typeface="+mn-cs"/>
        </a:defRPr>
      </a:lvl1pPr>
      <a:lvl2pPr marL="288036"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2pPr>
      <a:lvl3pPr marL="42519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3pPr>
      <a:lvl4pPr marL="56235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699516"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977932"/>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621245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7/26/2018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446035"/>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6.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1.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1.xml"/><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4.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121929770_9b023b5010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905000" y="0"/>
            <a:ext cx="11765962" cy="6858000"/>
          </a:xfrm>
          <a:prstGeom prst="rect">
            <a:avLst/>
          </a:prstGeom>
        </p:spPr>
      </p:pic>
      <p:sp>
        <p:nvSpPr>
          <p:cNvPr id="5" name="TextBox 4"/>
          <p:cNvSpPr txBox="1"/>
          <p:nvPr/>
        </p:nvSpPr>
        <p:spPr>
          <a:xfrm>
            <a:off x="5334000" y="457200"/>
            <a:ext cx="3214792" cy="2308324"/>
          </a:xfrm>
          <a:prstGeom prst="rect">
            <a:avLst/>
          </a:prstGeom>
          <a:noFill/>
        </p:spPr>
        <p:txBody>
          <a:bodyPr wrap="none" rtlCol="0">
            <a:spAutoFit/>
          </a:bodyPr>
          <a:lstStyle/>
          <a:p>
            <a:r>
              <a:rPr lang="en-US" sz="7200" b="1" dirty="0" smtClean="0">
                <a:ln w="0"/>
                <a:effectLst>
                  <a:outerShdw blurRad="38100" dist="19050" dir="2700000" algn="tl" rotWithShape="0">
                    <a:schemeClr val="dk1">
                      <a:alpha val="40000"/>
                    </a:schemeClr>
                  </a:outerShdw>
                </a:effectLst>
              </a:rPr>
              <a:t>Money </a:t>
            </a:r>
          </a:p>
          <a:p>
            <a:r>
              <a:rPr lang="en-US" sz="7200" b="1" dirty="0" smtClean="0">
                <a:ln w="0"/>
                <a:effectLst>
                  <a:outerShdw blurRad="38100" dist="19050" dir="2700000" algn="tl" rotWithShape="0">
                    <a:schemeClr val="dk1">
                      <a:alpha val="40000"/>
                    </a:schemeClr>
                  </a:outerShdw>
                </a:effectLst>
              </a:rPr>
              <a:t>Matters</a:t>
            </a:r>
            <a:endParaRPr lang="en-US" sz="7200" b="1" dirty="0">
              <a:ln w="0"/>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6107062655_61eba7be5f_o.jpg"/>
          <p:cNvPicPr>
            <a:picLocks noGrp="1" noChangeAspect="1"/>
          </p:cNvPicPr>
          <p:nvPr>
            <p:ph idx="1"/>
          </p:nvPr>
        </p:nvPicPr>
        <p:blipFill>
          <a:blip r:embed="rId3">
            <a:extLst>
              <a:ext uri="{28A0092B-C50C-407E-A947-70E740481C1C}">
                <a14:useLocalDpi xmlns:a14="http://schemas.microsoft.com/office/drawing/2010/main" val="0"/>
              </a:ext>
            </a:extLst>
          </a:blip>
          <a:srcRect l="-15072" r="-15072"/>
          <a:stretch>
            <a:fillRect/>
          </a:stretch>
        </p:blipFill>
        <p:spPr>
          <a:xfrm>
            <a:off x="-1752600" y="-152400"/>
            <a:ext cx="12420600" cy="8305494"/>
          </a:xfrm>
        </p:spPr>
      </p:pic>
    </p:spTree>
    <p:extLst>
      <p:ext uri="{BB962C8B-B14F-4D97-AF65-F5344CB8AC3E}">
        <p14:creationId xmlns:p14="http://schemas.microsoft.com/office/powerpoint/2010/main" val="4278206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 y="-304800"/>
            <a:ext cx="9144000" cy="7315200"/>
          </a:xfrm>
          <a:prstGeom prst="rect">
            <a:avLst/>
          </a:prstGeom>
        </p:spPr>
      </p:pic>
      <p:sp>
        <p:nvSpPr>
          <p:cNvPr id="4" name="TextBox 3"/>
          <p:cNvSpPr txBox="1"/>
          <p:nvPr/>
        </p:nvSpPr>
        <p:spPr>
          <a:xfrm>
            <a:off x="871927" y="23247"/>
            <a:ext cx="8272073" cy="1200329"/>
          </a:xfrm>
          <a:prstGeom prst="rect">
            <a:avLst/>
          </a:prstGeom>
          <a:noFill/>
          <a:effectLst>
            <a:innerShdw blurRad="63500" dist="50800" dir="18900000">
              <a:prstClr val="black">
                <a:alpha val="50000"/>
              </a:prstClr>
            </a:innerShdw>
          </a:effectLst>
        </p:spPr>
        <p:txBody>
          <a:bodyPr wrap="none" rtlCol="0">
            <a:spAutoFit/>
          </a:bodyPr>
          <a:lstStyle/>
          <a:p>
            <a:r>
              <a:rPr lang="en-US" sz="7200" dirty="0">
                <a:ln w="0"/>
                <a:effectLst>
                  <a:outerShdw blurRad="38100" dist="19050" dir="2700000" algn="tl" rotWithShape="0">
                    <a:schemeClr val="dk1">
                      <a:alpha val="40000"/>
                    </a:schemeClr>
                  </a:outerShdw>
                </a:effectLst>
              </a:rPr>
              <a:t>C</a:t>
            </a:r>
            <a:r>
              <a:rPr lang="en-US" sz="7200" dirty="0" smtClean="0">
                <a:ln w="0"/>
                <a:effectLst>
                  <a:outerShdw blurRad="38100" dist="19050" dir="2700000" algn="tl" rotWithShape="0">
                    <a:schemeClr val="dk1">
                      <a:alpha val="40000"/>
                    </a:schemeClr>
                  </a:outerShdw>
                </a:effectLst>
              </a:rPr>
              <a:t>ash Flow Overviews</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77967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stCxn id="8" idx="1"/>
          </p:cNvCxnSpPr>
          <p:nvPr/>
        </p:nvCxnSpPr>
        <p:spPr>
          <a:xfrm flipH="1">
            <a:off x="4285282" y="4647352"/>
            <a:ext cx="990600" cy="24734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4" name="Straight Connector 43"/>
          <p:cNvCxnSpPr>
            <a:stCxn id="54" idx="1"/>
          </p:cNvCxnSpPr>
          <p:nvPr/>
        </p:nvCxnSpPr>
        <p:spPr>
          <a:xfrm flipH="1" flipV="1">
            <a:off x="4184025" y="5209783"/>
            <a:ext cx="1066800" cy="388724"/>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a:stCxn id="7" idx="1"/>
            <a:endCxn id="6" idx="3"/>
          </p:cNvCxnSpPr>
          <p:nvPr/>
        </p:nvCxnSpPr>
        <p:spPr>
          <a:xfrm flipH="1">
            <a:off x="4297679" y="2923700"/>
            <a:ext cx="953146" cy="221701"/>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24" name="Rounded Rectangle 23"/>
          <p:cNvSpPr/>
          <p:nvPr/>
        </p:nvSpPr>
        <p:spPr>
          <a:xfrm>
            <a:off x="533400" y="43434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JV Personal </a:t>
            </a:r>
          </a:p>
          <a:p>
            <a:pPr algn="ctr"/>
            <a:r>
              <a:rPr lang="en-US" sz="4800" b="1" dirty="0"/>
              <a:t>Account</a:t>
            </a:r>
          </a:p>
        </p:txBody>
      </p:sp>
      <p:grpSp>
        <p:nvGrpSpPr>
          <p:cNvPr id="53" name="Group 52"/>
          <p:cNvGrpSpPr/>
          <p:nvPr/>
        </p:nvGrpSpPr>
        <p:grpSpPr>
          <a:xfrm>
            <a:off x="5250825" y="4285095"/>
            <a:ext cx="3619437" cy="1610485"/>
            <a:chOff x="5257800" y="4028524"/>
            <a:chExt cx="3619437" cy="1610485"/>
          </a:xfrm>
        </p:grpSpPr>
        <p:sp>
          <p:nvSpPr>
            <p:cNvPr id="8" name="Rounded Rectangle 7"/>
            <p:cNvSpPr/>
            <p:nvPr/>
          </p:nvSpPr>
          <p:spPr>
            <a:xfrm>
              <a:off x="5282857" y="4028524"/>
              <a:ext cx="3563670" cy="72451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Individual Expenses</a:t>
              </a:r>
              <a:endParaRPr lang="en-US" sz="2800" dirty="0"/>
            </a:p>
          </p:txBody>
        </p:sp>
        <p:sp>
          <p:nvSpPr>
            <p:cNvPr id="54" name="Rounded Rectangle 53"/>
            <p:cNvSpPr/>
            <p:nvPr/>
          </p:nvSpPr>
          <p:spPr>
            <a:xfrm>
              <a:off x="5257800" y="5044862"/>
              <a:ext cx="3619437" cy="594147"/>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Savings</a:t>
              </a:r>
            </a:p>
          </p:txBody>
        </p:sp>
      </p:grpSp>
      <p:sp>
        <p:nvSpPr>
          <p:cNvPr id="4" name="Flowchart: Alternate Process 3"/>
          <p:cNvSpPr/>
          <p:nvPr/>
        </p:nvSpPr>
        <p:spPr>
          <a:xfrm>
            <a:off x="533399" y="905011"/>
            <a:ext cx="3764279" cy="63682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371600" y="2590800"/>
            <a:ext cx="29260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667252" y="-17313"/>
            <a:ext cx="7700121" cy="769441"/>
          </a:xfrm>
          <a:prstGeom prst="rect">
            <a:avLst/>
          </a:prstGeom>
          <a:noFill/>
        </p:spPr>
        <p:txBody>
          <a:bodyPr wrap="none" rtlCol="0">
            <a:spAutoFit/>
          </a:bodyPr>
          <a:lstStyle/>
          <a:p>
            <a:r>
              <a:rPr lang="en-US" sz="4400" dirty="0" smtClean="0">
                <a:ln w="0"/>
                <a:effectLst>
                  <a:outerShdw blurRad="38100" dist="19050" dir="2700000" algn="tl" rotWithShape="0">
                    <a:schemeClr val="dk1">
                      <a:alpha val="40000"/>
                    </a:schemeClr>
                  </a:outerShdw>
                </a:effectLst>
              </a:rPr>
              <a:t>Overview: AmeriCorps member </a:t>
            </a:r>
            <a:endParaRPr lang="en-US" sz="4400" dirty="0">
              <a:ln w="0"/>
              <a:effectLst>
                <a:outerShdw blurRad="38100" dist="19050" dir="2700000" algn="tl" rotWithShape="0">
                  <a:schemeClr val="dk1">
                    <a:alpha val="40000"/>
                  </a:schemeClr>
                </a:outerShdw>
              </a:effectLst>
            </a:endParaRPr>
          </a:p>
        </p:txBody>
      </p:sp>
      <p:sp>
        <p:nvSpPr>
          <p:cNvPr id="7" name="Rounded Rectangle 6"/>
          <p:cNvSpPr/>
          <p:nvPr/>
        </p:nvSpPr>
        <p:spPr>
          <a:xfrm>
            <a:off x="5250825" y="2412947"/>
            <a:ext cx="3622139" cy="10215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Community</a:t>
            </a:r>
          </a:p>
          <a:p>
            <a:pPr algn="ctr"/>
            <a:r>
              <a:rPr lang="en-US" sz="2800" dirty="0" smtClean="0"/>
              <a:t>Expenses</a:t>
            </a:r>
            <a:endParaRPr lang="en-US" sz="2800" dirty="0"/>
          </a:p>
        </p:txBody>
      </p:sp>
      <p:cxnSp>
        <p:nvCxnSpPr>
          <p:cNvPr id="47" name="Straight Connector 46"/>
          <p:cNvCxnSpPr/>
          <p:nvPr/>
        </p:nvCxnSpPr>
        <p:spPr>
          <a:xfrm>
            <a:off x="2514600" y="1514611"/>
            <a:ext cx="0" cy="1070316"/>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 y="1514611"/>
            <a:ext cx="76200" cy="2828789"/>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52401" y="1722262"/>
            <a:ext cx="4114800" cy="401950"/>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smtClean="0"/>
              <a:t>Monthly deposits for each JV</a:t>
            </a:r>
            <a:endParaRPr lang="en-US" sz="2400" b="1" dirty="0"/>
          </a:p>
        </p:txBody>
      </p:sp>
    </p:spTree>
    <p:extLst>
      <p:ext uri="{BB962C8B-B14F-4D97-AF65-F5344CB8AC3E}">
        <p14:creationId xmlns:p14="http://schemas.microsoft.com/office/powerpoint/2010/main" val="11152561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stCxn id="8" idx="1"/>
          </p:cNvCxnSpPr>
          <p:nvPr/>
        </p:nvCxnSpPr>
        <p:spPr>
          <a:xfrm flipH="1">
            <a:off x="4243953" y="5475446"/>
            <a:ext cx="1013847" cy="86199"/>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a:stCxn id="21" idx="1"/>
            <a:endCxn id="6" idx="3"/>
          </p:cNvCxnSpPr>
          <p:nvPr/>
        </p:nvCxnSpPr>
        <p:spPr>
          <a:xfrm flipH="1">
            <a:off x="4297679" y="3374000"/>
            <a:ext cx="960121" cy="1"/>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a:stCxn id="25" idx="1"/>
            <a:endCxn id="4" idx="3"/>
          </p:cNvCxnSpPr>
          <p:nvPr/>
        </p:nvCxnSpPr>
        <p:spPr>
          <a:xfrm flipH="1" flipV="1">
            <a:off x="4397526" y="1436367"/>
            <a:ext cx="828927" cy="193886"/>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8" name="Rounded Rectangle 7"/>
          <p:cNvSpPr/>
          <p:nvPr/>
        </p:nvSpPr>
        <p:spPr>
          <a:xfrm>
            <a:off x="5257800" y="5018723"/>
            <a:ext cx="3563670" cy="91344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Other</a:t>
            </a:r>
          </a:p>
          <a:p>
            <a:pPr algn="ctr"/>
            <a:r>
              <a:rPr lang="en-US" sz="2800" dirty="0" smtClean="0"/>
              <a:t>Individual Expenses</a:t>
            </a:r>
            <a:endParaRPr lang="en-US" sz="2800" dirty="0"/>
          </a:p>
        </p:txBody>
      </p:sp>
      <p:sp>
        <p:nvSpPr>
          <p:cNvPr id="24" name="Rounded Rectangle 23"/>
          <p:cNvSpPr/>
          <p:nvPr/>
        </p:nvSpPr>
        <p:spPr>
          <a:xfrm>
            <a:off x="533400" y="48006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 Personal </a:t>
            </a:r>
          </a:p>
          <a:p>
            <a:pPr algn="ctr"/>
            <a:r>
              <a:rPr lang="en-US" sz="4000" b="1" dirty="0"/>
              <a:t>Account</a:t>
            </a:r>
          </a:p>
        </p:txBody>
      </p:sp>
      <p:sp>
        <p:nvSpPr>
          <p:cNvPr id="4" name="Flowchart: Alternate Process 3"/>
          <p:cNvSpPr/>
          <p:nvPr/>
        </p:nvSpPr>
        <p:spPr>
          <a:xfrm>
            <a:off x="228599" y="1126235"/>
            <a:ext cx="4168927" cy="62026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143000" y="2819400"/>
            <a:ext cx="31546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1143000" y="-30977"/>
            <a:ext cx="6367128" cy="769441"/>
          </a:xfrm>
          <a:prstGeom prst="rect">
            <a:avLst/>
          </a:prstGeom>
          <a:noFill/>
        </p:spPr>
        <p:txBody>
          <a:bodyPr wrap="none" rtlCol="0">
            <a:spAutoFit/>
          </a:bodyPr>
          <a:lstStyle/>
          <a:p>
            <a:r>
              <a:rPr lang="en-US" sz="4400" dirty="0" smtClean="0">
                <a:ln w="0"/>
                <a:effectLst>
                  <a:outerShdw blurRad="38100" dist="19050" dir="2700000" algn="tl" rotWithShape="0">
                    <a:schemeClr val="dk1">
                      <a:alpha val="40000"/>
                    </a:schemeClr>
                  </a:outerShdw>
                </a:effectLst>
              </a:rPr>
              <a:t>Overview: </a:t>
            </a:r>
            <a:r>
              <a:rPr lang="en-US" sz="4400" dirty="0">
                <a:ln w="0"/>
                <a:effectLst>
                  <a:outerShdw blurRad="38100" dist="19050" dir="2700000" algn="tl" rotWithShape="0">
                    <a:schemeClr val="dk1">
                      <a:alpha val="40000"/>
                    </a:schemeClr>
                  </a:outerShdw>
                </a:effectLst>
              </a:rPr>
              <a:t>Independent JV</a:t>
            </a:r>
          </a:p>
        </p:txBody>
      </p:sp>
      <p:sp>
        <p:nvSpPr>
          <p:cNvPr id="25" name="Rounded Rectangle 24"/>
          <p:cNvSpPr/>
          <p:nvPr/>
        </p:nvSpPr>
        <p:spPr>
          <a:xfrm>
            <a:off x="5226453" y="1126235"/>
            <a:ext cx="3622139" cy="100803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Some Individual Expenses</a:t>
            </a:r>
            <a:endParaRPr lang="en-US" sz="2800" dirty="0"/>
          </a:p>
        </p:txBody>
      </p:sp>
      <p:cxnSp>
        <p:nvCxnSpPr>
          <p:cNvPr id="47" name="Straight Connector 46"/>
          <p:cNvCxnSpPr/>
          <p:nvPr/>
        </p:nvCxnSpPr>
        <p:spPr>
          <a:xfrm>
            <a:off x="2514600" y="1752600"/>
            <a:ext cx="0" cy="1143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000" y="1752600"/>
            <a:ext cx="0" cy="3200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858" y="1898847"/>
            <a:ext cx="4235669" cy="435058"/>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solidFill>
                  <a:schemeClr val="lt1"/>
                </a:solidFill>
              </a:rPr>
              <a:t>Monthly deposits for each JV</a:t>
            </a:r>
          </a:p>
        </p:txBody>
      </p:sp>
      <p:sp>
        <p:nvSpPr>
          <p:cNvPr id="21" name="Rounded Rectangle 20"/>
          <p:cNvSpPr/>
          <p:nvPr/>
        </p:nvSpPr>
        <p:spPr>
          <a:xfrm>
            <a:off x="5257800" y="2863247"/>
            <a:ext cx="3622139" cy="10215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Community</a:t>
            </a:r>
          </a:p>
          <a:p>
            <a:pPr algn="ctr"/>
            <a:r>
              <a:rPr lang="en-US" sz="2800" dirty="0" smtClean="0"/>
              <a:t>Expenses</a:t>
            </a:r>
            <a:endParaRPr lang="en-US" sz="2800" dirty="0"/>
          </a:p>
        </p:txBody>
      </p:sp>
    </p:spTree>
    <p:extLst>
      <p:ext uri="{BB962C8B-B14F-4D97-AF65-F5344CB8AC3E}">
        <p14:creationId xmlns:p14="http://schemas.microsoft.com/office/powerpoint/2010/main" val="1306454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524000"/>
            <a:ext cx="304800" cy="2819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743200" y="1600200"/>
            <a:ext cx="457200" cy="13716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990600"/>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cxnSp>
        <p:nvCxnSpPr>
          <p:cNvPr id="42" name="Straight Connector 41"/>
          <p:cNvCxnSpPr/>
          <p:nvPr/>
        </p:nvCxnSpPr>
        <p:spPr>
          <a:xfrm flipV="1">
            <a:off x="6019800" y="1600200"/>
            <a:ext cx="685800" cy="13716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19800" y="4114800"/>
            <a:ext cx="457200" cy="8382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16" name="Rounded Rectangle 15"/>
          <p:cNvSpPr/>
          <p:nvPr/>
        </p:nvSpPr>
        <p:spPr>
          <a:xfrm>
            <a:off x="328448" y="1926021"/>
            <a:ext cx="3100552" cy="359979"/>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Monthly deposits for each JV</a:t>
            </a:r>
          </a:p>
        </p:txBody>
      </p:sp>
      <p:sp>
        <p:nvSpPr>
          <p:cNvPr id="18" name="Rounded Rectangle 17"/>
          <p:cNvSpPr/>
          <p:nvPr/>
        </p:nvSpPr>
        <p:spPr>
          <a:xfrm>
            <a:off x="4533900" y="2164474"/>
            <a:ext cx="3886200" cy="654926"/>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000" dirty="0"/>
              <a:t>Housing Fees and 3rd Retreat Fe</a:t>
            </a:r>
            <a:r>
              <a:rPr lang="en-US" sz="1600" dirty="0"/>
              <a:t>es </a:t>
            </a:r>
          </a:p>
          <a:p>
            <a:pPr algn="ctr"/>
            <a:r>
              <a:rPr lang="en-US" sz="1600" dirty="0"/>
              <a:t>(AmeriCorps only)</a:t>
            </a:r>
          </a:p>
        </p:txBody>
      </p:sp>
      <p:cxnSp>
        <p:nvCxnSpPr>
          <p:cNvPr id="113" name="Straight Connector 112"/>
          <p:cNvCxnSpPr/>
          <p:nvPr/>
        </p:nvCxnSpPr>
        <p:spPr>
          <a:xfrm flipH="1">
            <a:off x="1705458" y="5434739"/>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81000" y="6172200"/>
            <a:ext cx="4457701" cy="533400"/>
            <a:chOff x="381000" y="6172200"/>
            <a:chExt cx="4457701" cy="533400"/>
          </a:xfrm>
        </p:grpSpPr>
        <p:sp>
          <p:nvSpPr>
            <p:cNvPr id="115" name="Rounded Rectangle 114"/>
            <p:cNvSpPr/>
            <p:nvPr/>
          </p:nvSpPr>
          <p:spPr>
            <a:xfrm>
              <a:off x="381000" y="6172200"/>
              <a:ext cx="2667002"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smtClean="0"/>
                <a:t>Individual Expenses</a:t>
              </a:r>
              <a:endParaRPr lang="en-US" dirty="0"/>
            </a:p>
          </p:txBody>
        </p:sp>
        <p:sp>
          <p:nvSpPr>
            <p:cNvPr id="118" name="Rounded Rectangle 117"/>
            <p:cNvSpPr/>
            <p:nvPr/>
          </p:nvSpPr>
          <p:spPr>
            <a:xfrm>
              <a:off x="3238501" y="6172200"/>
              <a:ext cx="16002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smtClean="0"/>
                <a:t>Savings</a:t>
              </a:r>
              <a:endParaRPr lang="en-US" dirty="0"/>
            </a:p>
            <a:p>
              <a:pPr algn="ctr"/>
              <a:r>
                <a:rPr lang="en-US" sz="1400" dirty="0"/>
                <a:t>(AmeriCorps only)</a:t>
              </a:r>
            </a:p>
          </p:txBody>
        </p:sp>
      </p:grpSp>
      <p:cxnSp>
        <p:nvCxnSpPr>
          <p:cNvPr id="119" name="Straight Connector 118"/>
          <p:cNvCxnSpPr/>
          <p:nvPr/>
        </p:nvCxnSpPr>
        <p:spPr>
          <a:xfrm flipH="1">
            <a:off x="37338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120" name="Rounded Rectangle 119"/>
          <p:cNvSpPr/>
          <p:nvPr/>
        </p:nvSpPr>
        <p:spPr>
          <a:xfrm>
            <a:off x="6506060" y="4812224"/>
            <a:ext cx="2057400" cy="7620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smtClean="0"/>
              <a:t>Other Community Expenses</a:t>
            </a:r>
            <a:endParaRPr lang="en-US" sz="1900" dirty="0"/>
          </a:p>
        </p:txBody>
      </p: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dirty="0" smtClean="0">
                <a:ln w="0"/>
                <a:effectLst>
                  <a:outerShdw blurRad="38100" dist="19050" dir="2700000" algn="tl" rotWithShape="0">
                    <a:schemeClr val="dk1">
                      <a:alpha val="40000"/>
                    </a:schemeClr>
                  </a:outerShdw>
                </a:effectLst>
              </a:rPr>
              <a:t>Community Cash Flow</a:t>
            </a:r>
            <a:endParaRPr lang="en-US" sz="4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78786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6-07-22 at 9.51.03 AM.png"/>
          <p:cNvPicPr>
            <a:picLocks noGrp="1" noChangeAspect="1"/>
          </p:cNvPicPr>
          <p:nvPr>
            <p:ph idx="1"/>
          </p:nvPr>
        </p:nvPicPr>
        <p:blipFill>
          <a:blip r:embed="rId3">
            <a:extLst>
              <a:ext uri="{28A0092B-C50C-407E-A947-70E740481C1C}">
                <a14:useLocalDpi xmlns:a14="http://schemas.microsoft.com/office/drawing/2010/main" val="0"/>
              </a:ext>
            </a:extLst>
          </a:blip>
          <a:srcRect t="8709" b="8709"/>
          <a:stretch>
            <a:fillRect/>
          </a:stretch>
        </p:blipFill>
        <p:spPr>
          <a:xfrm>
            <a:off x="-1828800" y="0"/>
            <a:ext cx="13461524" cy="7403320"/>
          </a:xfrm>
        </p:spPr>
      </p:pic>
    </p:spTree>
    <p:extLst>
      <p:ext uri="{BB962C8B-B14F-4D97-AF65-F5344CB8AC3E}">
        <p14:creationId xmlns:p14="http://schemas.microsoft.com/office/powerpoint/2010/main" val="337440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RidgewayPhotography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62" y="0"/>
            <a:ext cx="9932483" cy="7348563"/>
          </a:xfrm>
          <a:prstGeom prst="rect">
            <a:avLst/>
          </a:prstGeom>
        </p:spPr>
      </p:pic>
      <p:sp>
        <p:nvSpPr>
          <p:cNvPr id="5" name="TextBox 4"/>
          <p:cNvSpPr txBox="1"/>
          <p:nvPr/>
        </p:nvSpPr>
        <p:spPr>
          <a:xfrm>
            <a:off x="3886200" y="0"/>
            <a:ext cx="5167851" cy="120032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Bookkeepers</a:t>
            </a:r>
            <a:endParaRPr lang="en-US" sz="7200" b="1" dirty="0">
              <a:ln w="50800"/>
              <a:solidFill>
                <a:schemeClr val="bg1">
                  <a:shade val="50000"/>
                </a:schemeClr>
              </a:solidFill>
            </a:endParaRPr>
          </a:p>
        </p:txBody>
      </p:sp>
    </p:spTree>
    <p:extLst>
      <p:ext uri="{BB962C8B-B14F-4D97-AF65-F5344CB8AC3E}">
        <p14:creationId xmlns:p14="http://schemas.microsoft.com/office/powerpoint/2010/main" val="8347330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28600" y="0"/>
            <a:ext cx="6768199" cy="2308324"/>
          </a:xfrm>
          <a:prstGeom prst="rect">
            <a:avLst/>
          </a:prstGeom>
          <a:noFill/>
        </p:spPr>
        <p:txBody>
          <a:bodyPr wrap="none" rtlCol="0">
            <a:spAutoFit/>
          </a:bodyPr>
          <a:lstStyle/>
          <a:p>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Community Bank</a:t>
            </a:r>
          </a:p>
          <a:p>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Account</a:t>
            </a:r>
            <a:endPar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07024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Cl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8190345"/>
            <a:ext cx="11277600" cy="15036800"/>
          </a:xfrm>
          <a:prstGeom prst="rect">
            <a:avLst/>
          </a:prstGeom>
        </p:spPr>
      </p:pic>
      <p:sp>
        <p:nvSpPr>
          <p:cNvPr id="5" name="TextBox 4"/>
          <p:cNvSpPr txBox="1"/>
          <p:nvPr/>
        </p:nvSpPr>
        <p:spPr>
          <a:xfrm>
            <a:off x="4114800" y="0"/>
            <a:ext cx="4923043" cy="1200329"/>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Contingency</a:t>
            </a:r>
            <a:endParaRPr lang="en-US" sz="7200" dirty="0">
              <a:ln w="31550" cmpd="sng">
                <a:solidFill>
                  <a:srgbClr val="000000"/>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183641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209" y="0"/>
            <a:ext cx="11550316" cy="6858000"/>
          </a:xfrm>
          <a:prstGeom prst="rect">
            <a:avLst/>
          </a:prstGeom>
        </p:spPr>
      </p:pic>
      <p:sp>
        <p:nvSpPr>
          <p:cNvPr id="6" name="TextBox 5"/>
          <p:cNvSpPr txBox="1"/>
          <p:nvPr/>
        </p:nvSpPr>
        <p:spPr>
          <a:xfrm>
            <a:off x="1143000" y="304800"/>
            <a:ext cx="7797391" cy="1200329"/>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Emergency Supplies</a:t>
            </a:r>
            <a:endParaRPr lang="en-US" sz="7200" dirty="0">
              <a:ln w="31550" cmpd="sng">
                <a:solidFill>
                  <a:srgbClr val="000000"/>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741742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effrey DelVisci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291019" cy="6858000"/>
          </a:xfrm>
          <a:prstGeom prst="rect">
            <a:avLst/>
          </a:prstGeom>
        </p:spPr>
      </p:pic>
    </p:spTree>
    <p:extLst>
      <p:ext uri="{BB962C8B-B14F-4D97-AF65-F5344CB8AC3E}">
        <p14:creationId xmlns:p14="http://schemas.microsoft.com/office/powerpoint/2010/main" val="3389556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ul Sablema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762000"/>
            <a:ext cx="12161046" cy="8107364"/>
          </a:xfrm>
          <a:prstGeom prst="rect">
            <a:avLst/>
          </a:prstGeom>
        </p:spPr>
      </p:pic>
      <p:sp>
        <p:nvSpPr>
          <p:cNvPr id="5" name="TextBox 4"/>
          <p:cNvSpPr txBox="1"/>
          <p:nvPr/>
        </p:nvSpPr>
        <p:spPr>
          <a:xfrm>
            <a:off x="4509949" y="0"/>
            <a:ext cx="4717908" cy="1200329"/>
          </a:xfrm>
          <a:prstGeom prst="rect">
            <a:avLst/>
          </a:prstGeom>
          <a:noFill/>
        </p:spPr>
        <p:txBody>
          <a:bodyPr wrap="none" rtlCol="0">
            <a:spAutoFit/>
          </a:bodyPr>
          <a:lstStyle/>
          <a:p>
            <a:r>
              <a:rPr lang="en-US" sz="7200" dirty="0" smtClean="0">
                <a:ln w="0"/>
                <a:effectLst>
                  <a:outerShdw blurRad="38100" dist="19050" dir="2700000" algn="tl" rotWithShape="0">
                    <a:schemeClr val="dk1">
                      <a:alpha val="40000"/>
                    </a:schemeClr>
                  </a:outerShdw>
                </a:effectLst>
              </a:rPr>
              <a:t>Housing fee</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92269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pp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61"/>
            <a:ext cx="11480800" cy="8610600"/>
          </a:xfrm>
          <a:prstGeom prst="rect">
            <a:avLst/>
          </a:prstGeom>
        </p:spPr>
      </p:pic>
      <p:sp>
        <p:nvSpPr>
          <p:cNvPr id="8" name="TextBox 7"/>
          <p:cNvSpPr txBox="1"/>
          <p:nvPr/>
        </p:nvSpPr>
        <p:spPr>
          <a:xfrm>
            <a:off x="1600200" y="61"/>
            <a:ext cx="8229600" cy="2308324"/>
          </a:xfrm>
          <a:prstGeom prst="rect">
            <a:avLst/>
          </a:prstGeom>
          <a:noFill/>
        </p:spPr>
        <p:txBody>
          <a:bodyPr wrap="squar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Monthly Income &amp;</a:t>
            </a:r>
            <a:endParaRPr lang="en-US" sz="7200" b="1" dirty="0">
              <a:ln w="31550" cmpd="sng">
                <a:solidFill>
                  <a:srgbClr val="000000"/>
                </a:solidFill>
                <a:prstDash val="solid"/>
              </a:ln>
              <a:solidFill>
                <a:srgbClr val="FFFFFF"/>
              </a:solidFill>
              <a:effectLst>
                <a:outerShdw blurRad="41275" dist="12700" dir="12000000" algn="tl" rotWithShape="0">
                  <a:srgbClr val="000000">
                    <a:alpha val="40000"/>
                  </a:srgbClr>
                </a:outerShdw>
              </a:effectLst>
            </a:endParaRPr>
          </a:p>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Living Allowance </a:t>
            </a:r>
            <a:endParaRPr lang="en-US" sz="72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8764" y="1343091"/>
            <a:ext cx="5257800" cy="3505200"/>
          </a:xfrm>
          <a:prstGeom prst="rect">
            <a:avLst/>
          </a:prstGeom>
        </p:spPr>
      </p:pic>
      <p:pic>
        <p:nvPicPr>
          <p:cNvPr id="6" name="Picture 5" descr="Zeger Tirr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743200"/>
            <a:ext cx="4191000" cy="2805545"/>
          </a:xfrm>
          <a:prstGeom prst="rect">
            <a:avLst/>
          </a:prstGeom>
        </p:spPr>
      </p:pic>
      <p:pic>
        <p:nvPicPr>
          <p:cNvPr id="7" name="Picture 6" descr="Adrian Sampso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641" y="4213290"/>
            <a:ext cx="3098917" cy="5746619"/>
          </a:xfrm>
          <a:prstGeom prst="rect">
            <a:avLst/>
          </a:prstGeom>
        </p:spPr>
      </p:pic>
      <p:pic>
        <p:nvPicPr>
          <p:cNvPr id="11" name="Picture 10" descr="Hanuman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0"/>
            <a:ext cx="3728412" cy="2796309"/>
          </a:xfrm>
          <a:prstGeom prst="rect">
            <a:avLst/>
          </a:prstGeom>
        </p:spPr>
      </p:pic>
      <p:sp>
        <p:nvSpPr>
          <p:cNvPr id="13" name="TextBox 12"/>
          <p:cNvSpPr txBox="1"/>
          <p:nvPr/>
        </p:nvSpPr>
        <p:spPr>
          <a:xfrm>
            <a:off x="3962400" y="0"/>
            <a:ext cx="6629400" cy="1219200"/>
          </a:xfrm>
          <a:prstGeom prst="rect">
            <a:avLst/>
          </a:prstGeom>
          <a:noFill/>
        </p:spPr>
        <p:txBody>
          <a:bodyPr wrap="square" rtlCol="0">
            <a:spAutoFit/>
          </a:bodyPr>
          <a:lstStyle/>
          <a:p>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$100 Stipend</a:t>
            </a:r>
            <a:endPar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10" name="Picture 9" descr="Chris.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2035" y="3751918"/>
            <a:ext cx="4457700" cy="2971800"/>
          </a:xfrm>
          <a:prstGeom prst="rect">
            <a:avLst/>
          </a:prstGeom>
        </p:spPr>
      </p:pic>
      <p:pic>
        <p:nvPicPr>
          <p:cNvPr id="12" name="Picture 11" descr="BradKay.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800600"/>
            <a:ext cx="3060595" cy="2286000"/>
          </a:xfrm>
          <a:prstGeom prst="rect">
            <a:avLst/>
          </a:prstGeom>
        </p:spPr>
      </p:pic>
      <p:pic>
        <p:nvPicPr>
          <p:cNvPr id="9" name="Picture 8" descr="Fort George G. Meade Public Affairs Office.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98810" y="1114313"/>
            <a:ext cx="3962400" cy="2672419"/>
          </a:xfrm>
          <a:prstGeom prst="rect">
            <a:avLst/>
          </a:prstGeom>
        </p:spPr>
      </p:pic>
    </p:spTree>
    <p:extLst>
      <p:ext uri="{BB962C8B-B14F-4D97-AF65-F5344CB8AC3E}">
        <p14:creationId xmlns:p14="http://schemas.microsoft.com/office/powerpoint/2010/main" val="17735787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om Samoff.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48" y="-228600"/>
            <a:ext cx="10858500" cy="7239000"/>
          </a:xfrm>
          <a:prstGeom prst="rect">
            <a:avLst/>
          </a:prstGeom>
        </p:spPr>
      </p:pic>
      <p:sp>
        <p:nvSpPr>
          <p:cNvPr id="5" name="TextBox 4"/>
          <p:cNvSpPr txBox="1"/>
          <p:nvPr/>
        </p:nvSpPr>
        <p:spPr>
          <a:xfrm>
            <a:off x="2057400" y="0"/>
            <a:ext cx="7200709" cy="1200329"/>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Third Retreat Fees</a:t>
            </a:r>
            <a:endParaRPr lang="en-US" sz="7200" dirty="0">
              <a:ln w="31550" cmpd="sng">
                <a:solidFill>
                  <a:srgbClr val="000000"/>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01338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cardoCamach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68" y="-2770126"/>
            <a:ext cx="9907170" cy="9856726"/>
          </a:xfrm>
          <a:prstGeom prst="rect">
            <a:avLst/>
          </a:prstGeom>
        </p:spPr>
      </p:pic>
      <p:sp>
        <p:nvSpPr>
          <p:cNvPr id="5" name="TextBox 4"/>
          <p:cNvSpPr txBox="1"/>
          <p:nvPr/>
        </p:nvSpPr>
        <p:spPr>
          <a:xfrm>
            <a:off x="5638800" y="0"/>
            <a:ext cx="3155281" cy="120032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9525">
                  <a:solidFill>
                    <a:schemeClr val="bg1"/>
                  </a:solidFill>
                  <a:prstDash val="solid"/>
                </a:ln>
                <a:effectLst>
                  <a:outerShdw blurRad="12700" dist="38100" dir="2700000" algn="tl" rotWithShape="0">
                    <a:schemeClr val="bg1">
                      <a:lumMod val="50000"/>
                    </a:schemeClr>
                  </a:outerShdw>
                </a:effectLst>
              </a:rPr>
              <a:t>Utilities</a:t>
            </a:r>
            <a:endParaRPr lang="en-US" sz="7200" b="1" dirty="0">
              <a:ln w="50800"/>
              <a:solidFill>
                <a:schemeClr val="bg1">
                  <a:shade val="50000"/>
                </a:schemeClr>
              </a:solidFill>
            </a:endParaRPr>
          </a:p>
        </p:txBody>
      </p:sp>
    </p:spTree>
    <p:extLst>
      <p:ext uri="{BB962C8B-B14F-4D97-AF65-F5344CB8AC3E}">
        <p14:creationId xmlns:p14="http://schemas.microsoft.com/office/powerpoint/2010/main" val="981483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27432402060_158bbb4644_o.jpg"/>
          <p:cNvPicPr>
            <a:picLocks noGrp="1" noChangeAspect="1"/>
          </p:cNvPicPr>
          <p:nvPr>
            <p:ph idx="1"/>
          </p:nvPr>
        </p:nvPicPr>
        <p:blipFill>
          <a:blip r:embed="rId3">
            <a:extLst>
              <a:ext uri="{28A0092B-C50C-407E-A947-70E740481C1C}">
                <a14:useLocalDpi xmlns:a14="http://schemas.microsoft.com/office/drawing/2010/main" val="0"/>
              </a:ext>
            </a:extLst>
          </a:blip>
          <a:srcRect t="2107" b="2107"/>
          <a:stretch>
            <a:fillRect/>
          </a:stretch>
        </p:blipFill>
        <p:spPr>
          <a:xfrm>
            <a:off x="-838200" y="0"/>
            <a:ext cx="11092069" cy="7086600"/>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4861" t="36459" r="18960" b="7292"/>
          <a:stretch/>
        </p:blipFill>
        <p:spPr>
          <a:xfrm>
            <a:off x="304800" y="1600200"/>
            <a:ext cx="8610600" cy="4114800"/>
          </a:xfrm>
          <a:prstGeom prst="rect">
            <a:avLst/>
          </a:prstGeom>
        </p:spPr>
      </p:pic>
      <p:sp>
        <p:nvSpPr>
          <p:cNvPr id="5" name="TextBox 4"/>
          <p:cNvSpPr txBox="1"/>
          <p:nvPr/>
        </p:nvSpPr>
        <p:spPr>
          <a:xfrm>
            <a:off x="2331223" y="399871"/>
            <a:ext cx="6577250" cy="1200329"/>
          </a:xfrm>
          <a:prstGeom prst="rect">
            <a:avLst/>
          </a:prstGeom>
          <a:noFill/>
        </p:spPr>
        <p:txBody>
          <a:bodyPr wrap="none" rtlCol="0">
            <a:spAutoFit/>
          </a:bodyPr>
          <a:lstStyle/>
          <a:p>
            <a:r>
              <a:rPr lang="en-US" sz="7200" b="1" dirty="0" smtClean="0">
                <a:ln w="10160">
                  <a:solidFill>
                    <a:srgbClr val="000000"/>
                  </a:solidFill>
                  <a:prstDash val="solid"/>
                </a:ln>
                <a:solidFill>
                  <a:srgbClr val="FFFFFF"/>
                </a:solidFill>
                <a:effectLst>
                  <a:outerShdw blurRad="38100" dist="32000" dir="5400000" algn="tl">
                    <a:srgbClr val="000000">
                      <a:alpha val="30000"/>
                    </a:srgbClr>
                  </a:outerShdw>
                </a:effectLst>
              </a:rPr>
              <a:t>JV House Budget</a:t>
            </a:r>
            <a:endParaRPr lang="en-US" sz="7200" b="1" dirty="0">
              <a:ln w="10160">
                <a:solidFill>
                  <a:srgbClr val="000000"/>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6740505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7200" y="0"/>
            <a:ext cx="4515980" cy="1200329"/>
          </a:xfrm>
          <a:prstGeom prst="rect">
            <a:avLst/>
          </a:prstGeom>
          <a:noFill/>
        </p:spPr>
        <p:txBody>
          <a:bodyPr wrap="none" rtlCol="0">
            <a:spAutoFit/>
          </a:bodyPr>
          <a:lstStyle/>
          <a:p>
            <a:r>
              <a:rPr lang="en-US" sz="7200" b="1" dirty="0" smtClean="0">
                <a:ln w="10160">
                  <a:solidFill>
                    <a:srgbClr val="000000"/>
                  </a:solidFill>
                  <a:prstDash val="solid"/>
                </a:ln>
                <a:solidFill>
                  <a:srgbClr val="FFFFFF"/>
                </a:solidFill>
                <a:effectLst>
                  <a:outerShdw blurRad="38100" dist="32000" dir="5400000" algn="tl">
                    <a:srgbClr val="000000">
                      <a:alpha val="30000"/>
                    </a:srgbClr>
                  </a:outerShdw>
                </a:effectLst>
              </a:rPr>
              <a:t>Deductions</a:t>
            </a:r>
            <a:endParaRPr lang="en-US" sz="7200" b="1" dirty="0">
              <a:ln w="10160">
                <a:solidFill>
                  <a:srgbClr val="000000"/>
                </a:solidFill>
                <a:prstDash val="solid"/>
              </a:ln>
              <a:solidFill>
                <a:srgbClr val="FFFFFF"/>
              </a:solidFill>
              <a:effectLst>
                <a:outerShdw blurRad="38100" dist="32000" dir="5400000" algn="tl">
                  <a:srgbClr val="000000">
                    <a:alpha val="30000"/>
                  </a:srgbClr>
                </a:outerShdw>
              </a:effectLst>
            </a:endParaRPr>
          </a:p>
        </p:txBody>
      </p:sp>
      <p:sp>
        <p:nvSpPr>
          <p:cNvPr id="2" name="TextBox 1"/>
          <p:cNvSpPr txBox="1"/>
          <p:nvPr/>
        </p:nvSpPr>
        <p:spPr>
          <a:xfrm>
            <a:off x="1066800" y="2133600"/>
            <a:ext cx="7391400" cy="646331"/>
          </a:xfrm>
          <a:prstGeom prst="rect">
            <a:avLst/>
          </a:prstGeom>
          <a:noFill/>
        </p:spPr>
        <p:txBody>
          <a:bodyPr wrap="square" rtlCol="0">
            <a:spAutoFit/>
          </a:bodyPr>
          <a:lstStyle/>
          <a:p>
            <a:endParaRPr lang="en-US" dirty="0"/>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659261219"/>
              </p:ext>
            </p:extLst>
          </p:nvPr>
        </p:nvGraphicFramePr>
        <p:xfrm>
          <a:off x="392723" y="2104292"/>
          <a:ext cx="8077200" cy="4099818"/>
        </p:xfrm>
        <a:graphic>
          <a:graphicData uri="http://schemas.openxmlformats.org/drawingml/2006/table">
            <a:tbl>
              <a:tblPr firstRow="1" bandRow="1">
                <a:tableStyleId>{8799B23B-EC83-4686-B30A-512413B5E67A}</a:tableStyleId>
              </a:tblPr>
              <a:tblGrid>
                <a:gridCol w="4038600"/>
                <a:gridCol w="4038600"/>
              </a:tblGrid>
              <a:tr h="819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Annual Living</a:t>
                      </a:r>
                      <a:r>
                        <a:rPr lang="en-US" sz="2400" baseline="0" dirty="0" smtClean="0"/>
                        <a:t> Allowance</a:t>
                      </a:r>
                      <a:endParaRPr lang="en-US" sz="2400" dirty="0" smtClean="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t>13,732</a:t>
                      </a:r>
                      <a:endParaRPr lang="en-US" sz="2400" dirty="0" smtClean="0"/>
                    </a:p>
                  </a:txBody>
                  <a:tcPr/>
                </a:tc>
              </a:tr>
              <a:tr h="819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Number of Months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Serving</a:t>
                      </a:r>
                      <a:r>
                        <a:rPr lang="en-US" sz="2400" baseline="0" dirty="0" smtClean="0"/>
                        <a:t> i</a:t>
                      </a:r>
                      <a:r>
                        <a:rPr lang="en-US" sz="2400" dirty="0" smtClean="0"/>
                        <a:t>n the Program</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 12 </a:t>
                      </a:r>
                      <a:r>
                        <a:rPr lang="en-US" sz="2400" dirty="0" err="1" smtClean="0"/>
                        <a:t>mo</a:t>
                      </a:r>
                      <a:endParaRPr lang="en-US" sz="2400" dirty="0" smtClean="0"/>
                    </a:p>
                  </a:txBody>
                  <a:tcPr>
                    <a:lnB w="12700" cap="flat" cmpd="sng" algn="ctr">
                      <a:solidFill>
                        <a:schemeClr val="tx1"/>
                      </a:solidFill>
                      <a:prstDash val="solid"/>
                      <a:round/>
                      <a:headEnd type="none" w="med" len="med"/>
                      <a:tailEnd type="none" w="med" len="med"/>
                    </a:lnB>
                  </a:tcPr>
                </a:tc>
              </a:tr>
              <a:tr h="819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Monthly Gross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t>$</a:t>
                      </a:r>
                      <a:r>
                        <a:rPr lang="en-US" sz="2400" dirty="0" smtClean="0"/>
                        <a:t>1,144.33</a:t>
                      </a:r>
                      <a:endParaRPr lang="en-US" sz="2400" dirty="0" smtClean="0"/>
                    </a:p>
                  </a:txBody>
                  <a:tcPr>
                    <a:lnT w="12700" cap="flat" cmpd="sng" algn="ctr">
                      <a:solidFill>
                        <a:schemeClr val="tx1"/>
                      </a:solidFill>
                      <a:prstDash val="solid"/>
                      <a:round/>
                      <a:headEnd type="none" w="med" len="med"/>
                      <a:tailEnd type="none" w="med" len="med"/>
                    </a:lnT>
                  </a:tcPr>
                </a:tc>
              </a:tr>
              <a:tr h="819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Minus Federal and State</a:t>
                      </a:r>
                      <a:r>
                        <a:rPr lang="en-US" sz="2400" baseline="0" dirty="0" smtClean="0">
                          <a:solidFill>
                            <a:srgbClr val="FF0000"/>
                          </a:solidFill>
                        </a:rPr>
                        <a:t> Withholding and Income </a:t>
                      </a:r>
                      <a:r>
                        <a:rPr lang="en-US" sz="2400" dirty="0" smtClean="0">
                          <a:solidFill>
                            <a:srgbClr val="FF0000"/>
                          </a:solidFill>
                        </a:rPr>
                        <a:t>Taxes</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smtClean="0">
                          <a:solidFill>
                            <a:srgbClr val="FF0000"/>
                          </a:solidFill>
                        </a:rPr>
                        <a:t>-$</a:t>
                      </a:r>
                      <a:r>
                        <a:rPr lang="en-US" sz="2400" dirty="0" smtClean="0">
                          <a:solidFill>
                            <a:srgbClr val="FF0000"/>
                          </a:solidFill>
                        </a:rPr>
                        <a:t>249.31</a:t>
                      </a:r>
                      <a:endParaRPr lang="en-US" sz="2400" dirty="0" smtClean="0">
                        <a:solidFill>
                          <a:srgbClr val="FF0000"/>
                        </a:solidFill>
                      </a:endParaRPr>
                    </a:p>
                  </a:txBody>
                  <a:tcPr>
                    <a:lnB w="12700" cap="flat" cmpd="sng" algn="ctr">
                      <a:solidFill>
                        <a:schemeClr val="tx1"/>
                      </a:solidFill>
                      <a:prstDash val="solid"/>
                      <a:round/>
                      <a:headEnd type="none" w="med" len="med"/>
                      <a:tailEnd type="none" w="med" len="med"/>
                    </a:lnB>
                  </a:tcPr>
                </a:tc>
              </a:tr>
              <a:tr h="815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smtClean="0"/>
                        <a:t>Monthly Net</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smtClean="0"/>
                        <a:t>$</a:t>
                      </a:r>
                      <a:r>
                        <a:rPr lang="en-US" sz="2400" b="1" dirty="0" smtClean="0"/>
                        <a:t>895.02</a:t>
                      </a:r>
                      <a:endParaRPr lang="en-US" sz="2400" b="1" dirty="0" smtClean="0"/>
                    </a:p>
                  </a:txBody>
                  <a:tcPr>
                    <a:lnT w="12700" cap="flat" cmpd="sng" algn="ctr">
                      <a:solidFill>
                        <a:schemeClr val="tx1"/>
                      </a:solidFill>
                      <a:prstDash val="solid"/>
                      <a:round/>
                      <a:headEnd type="none" w="med" len="med"/>
                      <a:tailEnd type="none" w="med" len="med"/>
                    </a:lnT>
                  </a:tcPr>
                </a:tc>
              </a:tr>
            </a:tbl>
          </a:graphicData>
        </a:graphic>
      </p:graphicFrame>
      <p:sp>
        <p:nvSpPr>
          <p:cNvPr id="7" name="TextBox 6"/>
          <p:cNvSpPr txBox="1"/>
          <p:nvPr/>
        </p:nvSpPr>
        <p:spPr>
          <a:xfrm>
            <a:off x="2968230" y="1496071"/>
            <a:ext cx="2926186" cy="584775"/>
          </a:xfrm>
          <a:prstGeom prst="rect">
            <a:avLst/>
          </a:prstGeom>
          <a:noFill/>
        </p:spPr>
        <p:txBody>
          <a:bodyPr wrap="none" rtlCol="0">
            <a:spAutoFit/>
          </a:bodyPr>
          <a:lstStyle/>
          <a:p>
            <a:r>
              <a:rPr lang="en-US" sz="3200" dirty="0" smtClean="0">
                <a:ln w="0"/>
                <a:effectLst>
                  <a:outerShdw blurRad="38100" dist="19050" dir="2700000" algn="tl" rotWithShape="0">
                    <a:schemeClr val="dk1">
                      <a:alpha val="40000"/>
                    </a:schemeClr>
                  </a:outerShdw>
                </a:effectLst>
              </a:rPr>
              <a:t>Oregon Example</a:t>
            </a:r>
            <a:endParaRPr lang="en-US"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32465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7" idx="1"/>
          </p:cNvCxnSpPr>
          <p:nvPr/>
        </p:nvCxnSpPr>
        <p:spPr>
          <a:xfrm flipH="1">
            <a:off x="4244454" y="2205105"/>
            <a:ext cx="1013346" cy="701868"/>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a:stCxn id="30" idx="1"/>
          </p:cNvCxnSpPr>
          <p:nvPr/>
        </p:nvCxnSpPr>
        <p:spPr>
          <a:xfrm flipH="1" flipV="1">
            <a:off x="4244454" y="3339400"/>
            <a:ext cx="1013346" cy="542105"/>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a:stCxn id="25" idx="1"/>
            <a:endCxn id="6" idx="3"/>
          </p:cNvCxnSpPr>
          <p:nvPr/>
        </p:nvCxnSpPr>
        <p:spPr>
          <a:xfrm flipH="1" flipV="1">
            <a:off x="4297679" y="3145401"/>
            <a:ext cx="960121" cy="12204"/>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24" name="Rounded Rectangle 23"/>
          <p:cNvSpPr/>
          <p:nvPr/>
        </p:nvSpPr>
        <p:spPr>
          <a:xfrm>
            <a:off x="533400" y="43434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JV Personal </a:t>
            </a:r>
          </a:p>
          <a:p>
            <a:pPr algn="ctr"/>
            <a:r>
              <a:rPr lang="en-US" sz="4800" b="1" dirty="0"/>
              <a:t>Account</a:t>
            </a:r>
          </a:p>
        </p:txBody>
      </p:sp>
      <p:sp>
        <p:nvSpPr>
          <p:cNvPr id="4" name="Flowchart: Alternate Process 3"/>
          <p:cNvSpPr/>
          <p:nvPr/>
        </p:nvSpPr>
        <p:spPr>
          <a:xfrm>
            <a:off x="533399" y="905011"/>
            <a:ext cx="3764279" cy="63682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371600" y="2590800"/>
            <a:ext cx="29260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1862769" y="44672"/>
            <a:ext cx="5861348"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JV AmeriCorps </a:t>
            </a:r>
            <a:r>
              <a:rPr lang="en-US" sz="4400" b="1" dirty="0">
                <a:ln w="0"/>
                <a:effectLst>
                  <a:outerShdw blurRad="38100" dist="19050" dir="2700000" algn="tl" rotWithShape="0">
                    <a:schemeClr val="dk1">
                      <a:alpha val="40000"/>
                    </a:schemeClr>
                  </a:outerShdw>
                </a:effectLst>
              </a:rPr>
              <a:t>M</a:t>
            </a:r>
            <a:r>
              <a:rPr lang="en-US" sz="4400" b="1" dirty="0" smtClean="0">
                <a:ln w="0"/>
                <a:effectLst>
                  <a:outerShdw blurRad="38100" dist="19050" dir="2700000" algn="tl" rotWithShape="0">
                    <a:schemeClr val="dk1">
                      <a:alpha val="40000"/>
                    </a:schemeClr>
                  </a:outerShdw>
                </a:effectLst>
              </a:rPr>
              <a:t>ember </a:t>
            </a:r>
            <a:endParaRPr lang="en-US" sz="4400" b="1" dirty="0">
              <a:ln w="0"/>
              <a:effectLst>
                <a:outerShdw blurRad="38100" dist="19050" dir="2700000" algn="tl" rotWithShape="0">
                  <a:schemeClr val="dk1">
                    <a:alpha val="40000"/>
                  </a:schemeClr>
                </a:outerShdw>
              </a:effectLst>
            </a:endParaRPr>
          </a:p>
        </p:txBody>
      </p:sp>
      <p:grpSp>
        <p:nvGrpSpPr>
          <p:cNvPr id="59" name="Group 58"/>
          <p:cNvGrpSpPr/>
          <p:nvPr/>
        </p:nvGrpSpPr>
        <p:grpSpPr>
          <a:xfrm>
            <a:off x="5257800" y="1705452"/>
            <a:ext cx="3622139" cy="2447105"/>
            <a:chOff x="5257800" y="762000"/>
            <a:chExt cx="3622139" cy="2447105"/>
          </a:xfrm>
        </p:grpSpPr>
        <p:sp>
          <p:nvSpPr>
            <p:cNvPr id="7" name="Rounded Rectangle 6"/>
            <p:cNvSpPr/>
            <p:nvPr/>
          </p:nvSpPr>
          <p:spPr>
            <a:xfrm>
              <a:off x="5257800" y="762000"/>
              <a:ext cx="3622139" cy="9993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smtClean="0"/>
            </a:p>
            <a:p>
              <a:pPr algn="ctr"/>
              <a:r>
                <a:rPr lang="en-US" sz="2800" dirty="0" smtClean="0"/>
                <a:t>$ for utilities, food, supplies</a:t>
              </a:r>
              <a:endParaRPr lang="en-US" sz="2800" dirty="0"/>
            </a:p>
          </p:txBody>
        </p:sp>
        <p:sp>
          <p:nvSpPr>
            <p:cNvPr id="25" name="Rounded Rectangle 24"/>
            <p:cNvSpPr/>
            <p:nvPr/>
          </p:nvSpPr>
          <p:spPr>
            <a:xfrm>
              <a:off x="5257800" y="19431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Housing Fee</a:t>
              </a:r>
              <a:endParaRPr lang="en-US" sz="2800" dirty="0"/>
            </a:p>
          </p:txBody>
        </p:sp>
        <p:sp>
          <p:nvSpPr>
            <p:cNvPr id="30" name="Rounded Rectangle 29"/>
            <p:cNvSpPr/>
            <p:nvPr/>
          </p:nvSpPr>
          <p:spPr>
            <a:xfrm>
              <a:off x="5257800" y="26670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Third Retreat Fee</a:t>
              </a:r>
              <a:endParaRPr lang="en-US" sz="2800" dirty="0"/>
            </a:p>
          </p:txBody>
        </p:sp>
      </p:grpSp>
      <p:cxnSp>
        <p:nvCxnSpPr>
          <p:cNvPr id="47" name="Straight Connector 46"/>
          <p:cNvCxnSpPr/>
          <p:nvPr/>
        </p:nvCxnSpPr>
        <p:spPr>
          <a:xfrm>
            <a:off x="2514600" y="1514611"/>
            <a:ext cx="0" cy="1070316"/>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 y="1514611"/>
            <a:ext cx="76200" cy="2828789"/>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52401" y="1722262"/>
            <a:ext cx="4114800" cy="401950"/>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smtClean="0"/>
              <a:t>Monthly deposits for each JV</a:t>
            </a:r>
            <a:endParaRPr lang="en-US" sz="2400" b="1" dirty="0"/>
          </a:p>
        </p:txBody>
      </p:sp>
      <p:sp>
        <p:nvSpPr>
          <p:cNvPr id="29" name="Rounded Rectangle 28"/>
          <p:cNvSpPr/>
          <p:nvPr/>
        </p:nvSpPr>
        <p:spPr>
          <a:xfrm>
            <a:off x="5257800" y="4343400"/>
            <a:ext cx="3622139" cy="932429"/>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Community Transportation</a:t>
            </a:r>
            <a:endParaRPr lang="en-US" sz="2800" dirty="0"/>
          </a:p>
        </p:txBody>
      </p:sp>
      <p:cxnSp>
        <p:nvCxnSpPr>
          <p:cNvPr id="31" name="Straight Connector 30"/>
          <p:cNvCxnSpPr/>
          <p:nvPr/>
        </p:nvCxnSpPr>
        <p:spPr>
          <a:xfrm flipH="1" flipV="1">
            <a:off x="4244454" y="3629674"/>
            <a:ext cx="1013346" cy="984778"/>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stCxn id="8" idx="1"/>
          </p:cNvCxnSpPr>
          <p:nvPr/>
        </p:nvCxnSpPr>
        <p:spPr>
          <a:xfrm flipH="1">
            <a:off x="4267200" y="4553257"/>
            <a:ext cx="990600" cy="24734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a:stCxn id="23" idx="1"/>
          </p:cNvCxnSpPr>
          <p:nvPr/>
        </p:nvCxnSpPr>
        <p:spPr>
          <a:xfrm flipH="1" flipV="1">
            <a:off x="4191000" y="5119790"/>
            <a:ext cx="1066800" cy="233567"/>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4" name="Straight Connector 43"/>
          <p:cNvCxnSpPr>
            <a:stCxn id="54" idx="1"/>
          </p:cNvCxnSpPr>
          <p:nvPr/>
        </p:nvCxnSpPr>
        <p:spPr>
          <a:xfrm flipH="1" flipV="1">
            <a:off x="4191000" y="5715000"/>
            <a:ext cx="1066800" cy="38100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24" name="Rounded Rectangle 23"/>
          <p:cNvSpPr/>
          <p:nvPr/>
        </p:nvSpPr>
        <p:spPr>
          <a:xfrm>
            <a:off x="533400" y="43434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JV Personal </a:t>
            </a:r>
          </a:p>
          <a:p>
            <a:pPr algn="ctr"/>
            <a:r>
              <a:rPr lang="en-US" sz="4800" b="1" dirty="0"/>
              <a:t>Account</a:t>
            </a:r>
          </a:p>
        </p:txBody>
      </p:sp>
      <p:grpSp>
        <p:nvGrpSpPr>
          <p:cNvPr id="53" name="Group 52"/>
          <p:cNvGrpSpPr/>
          <p:nvPr/>
        </p:nvGrpSpPr>
        <p:grpSpPr>
          <a:xfrm>
            <a:off x="5257800" y="4191000"/>
            <a:ext cx="3619437" cy="2209800"/>
            <a:chOff x="5257800" y="3733800"/>
            <a:chExt cx="3619437" cy="2209800"/>
          </a:xfrm>
        </p:grpSpPr>
        <p:sp>
          <p:nvSpPr>
            <p:cNvPr id="8" name="Rounded Rectangle 7"/>
            <p:cNvSpPr/>
            <p:nvPr/>
          </p:nvSpPr>
          <p:spPr>
            <a:xfrm>
              <a:off x="5257800" y="3733800"/>
              <a:ext cx="3563670" cy="72451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$100 stipend</a:t>
              </a:r>
              <a:endParaRPr lang="en-US" sz="2800" dirty="0"/>
            </a:p>
          </p:txBody>
        </p:sp>
        <p:sp>
          <p:nvSpPr>
            <p:cNvPr id="23" name="Rounded Rectangle 22"/>
            <p:cNvSpPr/>
            <p:nvPr/>
          </p:nvSpPr>
          <p:spPr>
            <a:xfrm>
              <a:off x="5257800" y="4608089"/>
              <a:ext cx="3563670" cy="57613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Local </a:t>
              </a:r>
              <a:r>
                <a:rPr lang="en-US" sz="2800" dirty="0"/>
                <a:t>t</a:t>
              </a:r>
              <a:r>
                <a:rPr lang="en-US" sz="2800" dirty="0" smtClean="0"/>
                <a:t>ransportation</a:t>
              </a:r>
            </a:p>
          </p:txBody>
        </p:sp>
        <p:sp>
          <p:nvSpPr>
            <p:cNvPr id="54" name="Rounded Rectangle 53"/>
            <p:cNvSpPr/>
            <p:nvPr/>
          </p:nvSpPr>
          <p:spPr>
            <a:xfrm>
              <a:off x="5257800" y="5334000"/>
              <a:ext cx="3619437" cy="6096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Contingency</a:t>
              </a:r>
            </a:p>
          </p:txBody>
        </p:sp>
      </p:grpSp>
      <p:sp>
        <p:nvSpPr>
          <p:cNvPr id="4" name="Flowchart: Alternate Process 3"/>
          <p:cNvSpPr/>
          <p:nvPr/>
        </p:nvSpPr>
        <p:spPr>
          <a:xfrm>
            <a:off x="533399" y="905011"/>
            <a:ext cx="3764279" cy="63682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371600" y="2590800"/>
            <a:ext cx="29260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1862769" y="44672"/>
            <a:ext cx="5861348"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JV AmeriCorps </a:t>
            </a:r>
            <a:r>
              <a:rPr lang="en-US" sz="4400" b="1" dirty="0">
                <a:ln w="0"/>
                <a:effectLst>
                  <a:outerShdw blurRad="38100" dist="19050" dir="2700000" algn="tl" rotWithShape="0">
                    <a:schemeClr val="dk1">
                      <a:alpha val="40000"/>
                    </a:schemeClr>
                  </a:outerShdw>
                </a:effectLst>
              </a:rPr>
              <a:t>M</a:t>
            </a:r>
            <a:r>
              <a:rPr lang="en-US" sz="4400" b="1" dirty="0" smtClean="0">
                <a:ln w="0"/>
                <a:effectLst>
                  <a:outerShdw blurRad="38100" dist="19050" dir="2700000" algn="tl" rotWithShape="0">
                    <a:schemeClr val="dk1">
                      <a:alpha val="40000"/>
                    </a:schemeClr>
                  </a:outerShdw>
                </a:effectLst>
              </a:rPr>
              <a:t>ember </a:t>
            </a:r>
            <a:endParaRPr lang="en-US" sz="4400" b="1" dirty="0">
              <a:ln w="0"/>
              <a:effectLst>
                <a:outerShdw blurRad="38100" dist="19050" dir="2700000" algn="tl" rotWithShape="0">
                  <a:schemeClr val="dk1">
                    <a:alpha val="40000"/>
                  </a:schemeClr>
                </a:outerShdw>
              </a:effectLst>
            </a:endParaRPr>
          </a:p>
        </p:txBody>
      </p:sp>
      <p:cxnSp>
        <p:nvCxnSpPr>
          <p:cNvPr id="47" name="Straight Connector 46"/>
          <p:cNvCxnSpPr/>
          <p:nvPr/>
        </p:nvCxnSpPr>
        <p:spPr>
          <a:xfrm>
            <a:off x="2514600" y="1514611"/>
            <a:ext cx="0" cy="1070316"/>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 y="1514611"/>
            <a:ext cx="76200" cy="2828789"/>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52401" y="1722262"/>
            <a:ext cx="4114800" cy="401950"/>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smtClean="0"/>
              <a:t>Monthly deposits for each JV</a:t>
            </a:r>
            <a:endParaRPr lang="en-US" sz="2400" b="1" dirty="0"/>
          </a:p>
        </p:txBody>
      </p:sp>
    </p:spTree>
    <p:extLst>
      <p:ext uri="{BB962C8B-B14F-4D97-AF65-F5344CB8AC3E}">
        <p14:creationId xmlns:p14="http://schemas.microsoft.com/office/powerpoint/2010/main" val="3865359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4400" y="-152400"/>
            <a:ext cx="10820400" cy="7536654"/>
          </a:xfrm>
          <a:prstGeom prst="rect">
            <a:avLst/>
          </a:prstGeom>
        </p:spPr>
      </p:pic>
      <p:sp>
        <p:nvSpPr>
          <p:cNvPr id="4" name="TextBox 3"/>
          <p:cNvSpPr txBox="1"/>
          <p:nvPr/>
        </p:nvSpPr>
        <p:spPr>
          <a:xfrm>
            <a:off x="5486400" y="152400"/>
            <a:ext cx="3082575" cy="1200329"/>
          </a:xfrm>
          <a:prstGeom prst="rect">
            <a:avLst/>
          </a:prstGeom>
          <a:noFill/>
          <a:effectLst>
            <a:innerShdw blurRad="63500" dist="50800" dir="18900000">
              <a:prstClr val="black">
                <a:alpha val="50000"/>
              </a:prstClr>
            </a:innerShdw>
          </a:effectLst>
        </p:spPr>
        <p:txBody>
          <a:bodyPr wrap="none" rtlCol="0">
            <a:spAutoFit/>
          </a:bodyPr>
          <a:lstStyle/>
          <a:p>
            <a:r>
              <a:rPr lang="en-US" sz="7200" dirty="0" smtClean="0">
                <a:ln w="0"/>
                <a:effectLst>
                  <a:outerShdw blurRad="38100" dist="19050" dir="2700000" algn="tl" rotWithShape="0">
                    <a:schemeClr val="dk1">
                      <a:alpha val="40000"/>
                    </a:schemeClr>
                  </a:outerShdw>
                </a:effectLst>
              </a:rPr>
              <a:t>Agenda</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0733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stCxn id="8" idx="1"/>
          </p:cNvCxnSpPr>
          <p:nvPr/>
        </p:nvCxnSpPr>
        <p:spPr>
          <a:xfrm flipH="1">
            <a:off x="4267200" y="4553257"/>
            <a:ext cx="990600" cy="24734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a:stCxn id="23" idx="1"/>
          </p:cNvCxnSpPr>
          <p:nvPr/>
        </p:nvCxnSpPr>
        <p:spPr>
          <a:xfrm flipH="1" flipV="1">
            <a:off x="4191000" y="5119790"/>
            <a:ext cx="1066800" cy="233567"/>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4" name="Straight Connector 43"/>
          <p:cNvCxnSpPr>
            <a:stCxn id="54" idx="1"/>
          </p:cNvCxnSpPr>
          <p:nvPr/>
        </p:nvCxnSpPr>
        <p:spPr>
          <a:xfrm flipH="1" flipV="1">
            <a:off x="4191000" y="5715000"/>
            <a:ext cx="1066800" cy="38100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a:stCxn id="7" idx="1"/>
          </p:cNvCxnSpPr>
          <p:nvPr/>
        </p:nvCxnSpPr>
        <p:spPr>
          <a:xfrm flipH="1">
            <a:off x="4162097" y="1903480"/>
            <a:ext cx="1066800" cy="1252947"/>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a:stCxn id="30" idx="1"/>
          </p:cNvCxnSpPr>
          <p:nvPr/>
        </p:nvCxnSpPr>
        <p:spPr>
          <a:xfrm flipH="1" flipV="1">
            <a:off x="3933497" y="3537427"/>
            <a:ext cx="1295400" cy="4245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a:stCxn id="25" idx="1"/>
          </p:cNvCxnSpPr>
          <p:nvPr/>
        </p:nvCxnSpPr>
        <p:spPr>
          <a:xfrm flipH="1">
            <a:off x="4162097" y="2855980"/>
            <a:ext cx="1066800" cy="562794"/>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24" name="Rounded Rectangle 23"/>
          <p:cNvSpPr/>
          <p:nvPr/>
        </p:nvSpPr>
        <p:spPr>
          <a:xfrm>
            <a:off x="533400" y="43434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JV Personal </a:t>
            </a:r>
          </a:p>
          <a:p>
            <a:pPr algn="ctr"/>
            <a:r>
              <a:rPr lang="en-US" sz="4800" b="1" dirty="0"/>
              <a:t>Account</a:t>
            </a:r>
          </a:p>
        </p:txBody>
      </p:sp>
      <p:grpSp>
        <p:nvGrpSpPr>
          <p:cNvPr id="53" name="Group 52"/>
          <p:cNvGrpSpPr/>
          <p:nvPr/>
        </p:nvGrpSpPr>
        <p:grpSpPr>
          <a:xfrm>
            <a:off x="5257800" y="4191000"/>
            <a:ext cx="3619437" cy="2209800"/>
            <a:chOff x="5257800" y="3733800"/>
            <a:chExt cx="3619437" cy="2209800"/>
          </a:xfrm>
        </p:grpSpPr>
        <p:sp>
          <p:nvSpPr>
            <p:cNvPr id="8" name="Rounded Rectangle 7"/>
            <p:cNvSpPr/>
            <p:nvPr/>
          </p:nvSpPr>
          <p:spPr>
            <a:xfrm>
              <a:off x="5257800" y="3733800"/>
              <a:ext cx="3563670" cy="72451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$100 stipend</a:t>
              </a:r>
              <a:endParaRPr lang="en-US" sz="2800" dirty="0"/>
            </a:p>
          </p:txBody>
        </p:sp>
        <p:sp>
          <p:nvSpPr>
            <p:cNvPr id="23" name="Rounded Rectangle 22"/>
            <p:cNvSpPr/>
            <p:nvPr/>
          </p:nvSpPr>
          <p:spPr>
            <a:xfrm>
              <a:off x="5257800" y="4608089"/>
              <a:ext cx="3563670" cy="57613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Local </a:t>
              </a:r>
              <a:r>
                <a:rPr lang="en-US" sz="2800" dirty="0"/>
                <a:t>t</a:t>
              </a:r>
              <a:r>
                <a:rPr lang="en-US" sz="2800" dirty="0" smtClean="0"/>
                <a:t>ransportation</a:t>
              </a:r>
            </a:p>
          </p:txBody>
        </p:sp>
        <p:sp>
          <p:nvSpPr>
            <p:cNvPr id="54" name="Rounded Rectangle 53"/>
            <p:cNvSpPr/>
            <p:nvPr/>
          </p:nvSpPr>
          <p:spPr>
            <a:xfrm>
              <a:off x="5257800" y="5334000"/>
              <a:ext cx="3619437" cy="6096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t>Contingency</a:t>
              </a:r>
            </a:p>
          </p:txBody>
        </p:sp>
      </p:grpSp>
      <p:sp>
        <p:nvSpPr>
          <p:cNvPr id="4" name="Flowchart: Alternate Process 3"/>
          <p:cNvSpPr/>
          <p:nvPr/>
        </p:nvSpPr>
        <p:spPr>
          <a:xfrm>
            <a:off x="533399" y="905011"/>
            <a:ext cx="3764279" cy="63682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371600" y="2590800"/>
            <a:ext cx="29260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1862769" y="44672"/>
            <a:ext cx="5861348"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JV AmeriCorps </a:t>
            </a:r>
            <a:r>
              <a:rPr lang="en-US" sz="4400" b="1" dirty="0">
                <a:ln w="0"/>
                <a:effectLst>
                  <a:outerShdw blurRad="38100" dist="19050" dir="2700000" algn="tl" rotWithShape="0">
                    <a:schemeClr val="dk1">
                      <a:alpha val="40000"/>
                    </a:schemeClr>
                  </a:outerShdw>
                </a:effectLst>
              </a:rPr>
              <a:t>M</a:t>
            </a:r>
            <a:r>
              <a:rPr lang="en-US" sz="4400" b="1" dirty="0" smtClean="0">
                <a:ln w="0"/>
                <a:effectLst>
                  <a:outerShdw blurRad="38100" dist="19050" dir="2700000" algn="tl" rotWithShape="0">
                    <a:schemeClr val="dk1">
                      <a:alpha val="40000"/>
                    </a:schemeClr>
                  </a:outerShdw>
                </a:effectLst>
              </a:rPr>
              <a:t>ember </a:t>
            </a:r>
            <a:endParaRPr lang="en-US" sz="4400" b="1" dirty="0">
              <a:ln w="0"/>
              <a:effectLst>
                <a:outerShdw blurRad="38100" dist="19050" dir="2700000" algn="tl" rotWithShape="0">
                  <a:schemeClr val="dk1">
                    <a:alpha val="40000"/>
                  </a:schemeClr>
                </a:outerShdw>
              </a:effectLst>
            </a:endParaRPr>
          </a:p>
        </p:txBody>
      </p:sp>
      <p:grpSp>
        <p:nvGrpSpPr>
          <p:cNvPr id="59" name="Group 58"/>
          <p:cNvGrpSpPr/>
          <p:nvPr/>
        </p:nvGrpSpPr>
        <p:grpSpPr>
          <a:xfrm>
            <a:off x="5228897" y="1403827"/>
            <a:ext cx="3622139" cy="2447105"/>
            <a:chOff x="5257800" y="762000"/>
            <a:chExt cx="3622139" cy="2447105"/>
          </a:xfrm>
        </p:grpSpPr>
        <p:sp>
          <p:nvSpPr>
            <p:cNvPr id="7" name="Rounded Rectangle 6"/>
            <p:cNvSpPr/>
            <p:nvPr/>
          </p:nvSpPr>
          <p:spPr>
            <a:xfrm>
              <a:off x="5257800" y="762000"/>
              <a:ext cx="3622139" cy="9993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smtClean="0"/>
            </a:p>
            <a:p>
              <a:pPr algn="ctr"/>
              <a:r>
                <a:rPr lang="en-US" sz="2800" dirty="0" smtClean="0"/>
                <a:t>$ for utilities, food, supplies</a:t>
              </a:r>
              <a:endParaRPr lang="en-US" sz="2800" dirty="0"/>
            </a:p>
          </p:txBody>
        </p:sp>
        <p:sp>
          <p:nvSpPr>
            <p:cNvPr id="25" name="Rounded Rectangle 24"/>
            <p:cNvSpPr/>
            <p:nvPr/>
          </p:nvSpPr>
          <p:spPr>
            <a:xfrm>
              <a:off x="5257800" y="19431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Housing Fee</a:t>
              </a:r>
              <a:endParaRPr lang="en-US" sz="2800" dirty="0"/>
            </a:p>
          </p:txBody>
        </p:sp>
        <p:sp>
          <p:nvSpPr>
            <p:cNvPr id="30" name="Rounded Rectangle 29"/>
            <p:cNvSpPr/>
            <p:nvPr/>
          </p:nvSpPr>
          <p:spPr>
            <a:xfrm>
              <a:off x="5257800" y="26670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smtClean="0"/>
                <a:t>Third Retreat Fee</a:t>
              </a:r>
              <a:endParaRPr lang="en-US" sz="2800" dirty="0"/>
            </a:p>
          </p:txBody>
        </p:sp>
      </p:grpSp>
      <p:cxnSp>
        <p:nvCxnSpPr>
          <p:cNvPr id="47" name="Straight Connector 46"/>
          <p:cNvCxnSpPr/>
          <p:nvPr/>
        </p:nvCxnSpPr>
        <p:spPr>
          <a:xfrm>
            <a:off x="2514600" y="1514611"/>
            <a:ext cx="0" cy="1070316"/>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 y="1514611"/>
            <a:ext cx="76200" cy="2828789"/>
          </a:xfrm>
          <a:prstGeom prst="line">
            <a:avLst/>
          </a:prstGeom>
          <a:ln w="76200" cmpd="sng">
            <a:solidFill>
              <a:schemeClr val="accent2"/>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52401" y="1722262"/>
            <a:ext cx="4114800" cy="401950"/>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smtClean="0"/>
              <a:t>Monthly deposits for each JV</a:t>
            </a:r>
            <a:endParaRPr lang="en-US" sz="2400" b="1" dirty="0"/>
          </a:p>
        </p:txBody>
      </p:sp>
    </p:spTree>
    <p:extLst>
      <p:ext uri="{BB962C8B-B14F-4D97-AF65-F5344CB8AC3E}">
        <p14:creationId xmlns:p14="http://schemas.microsoft.com/office/powerpoint/2010/main" val="1868307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a:stCxn id="54" idx="1"/>
          </p:cNvCxnSpPr>
          <p:nvPr/>
        </p:nvCxnSpPr>
        <p:spPr>
          <a:xfrm flipH="1" flipV="1">
            <a:off x="4038600" y="1676400"/>
            <a:ext cx="1219200" cy="87630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a:stCxn id="30" idx="1"/>
          </p:cNvCxnSpPr>
          <p:nvPr/>
        </p:nvCxnSpPr>
        <p:spPr>
          <a:xfrm flipH="1" flipV="1">
            <a:off x="3962400" y="1371601"/>
            <a:ext cx="1295400" cy="46155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a:stCxn id="25" idx="1"/>
          </p:cNvCxnSpPr>
          <p:nvPr/>
        </p:nvCxnSpPr>
        <p:spPr>
          <a:xfrm flipH="1">
            <a:off x="4038600" y="1109253"/>
            <a:ext cx="1219200" cy="109947"/>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24" name="Rounded Rectangle 23"/>
          <p:cNvSpPr/>
          <p:nvPr/>
        </p:nvSpPr>
        <p:spPr>
          <a:xfrm>
            <a:off x="533400" y="48006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 Personal </a:t>
            </a:r>
          </a:p>
          <a:p>
            <a:pPr algn="ctr"/>
            <a:r>
              <a:rPr lang="en-US" sz="4000" b="1" dirty="0"/>
              <a:t>Account</a:t>
            </a:r>
          </a:p>
        </p:txBody>
      </p:sp>
      <p:sp>
        <p:nvSpPr>
          <p:cNvPr id="54" name="Rounded Rectangle 53"/>
          <p:cNvSpPr/>
          <p:nvPr/>
        </p:nvSpPr>
        <p:spPr>
          <a:xfrm>
            <a:off x="5257800" y="2286000"/>
            <a:ext cx="3619437"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Contingency</a:t>
            </a:r>
          </a:p>
        </p:txBody>
      </p:sp>
      <p:sp>
        <p:nvSpPr>
          <p:cNvPr id="4" name="Flowchart: Alternate Process 3"/>
          <p:cNvSpPr/>
          <p:nvPr/>
        </p:nvSpPr>
        <p:spPr>
          <a:xfrm>
            <a:off x="228599" y="1126235"/>
            <a:ext cx="4168927" cy="62026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143000" y="2819400"/>
            <a:ext cx="31546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2279692" y="-13417"/>
            <a:ext cx="3843873"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Independent </a:t>
            </a:r>
            <a:r>
              <a:rPr lang="en-US" sz="4400" b="1" dirty="0">
                <a:ln w="0"/>
                <a:effectLst>
                  <a:outerShdw blurRad="38100" dist="19050" dir="2700000" algn="tl" rotWithShape="0">
                    <a:schemeClr val="dk1">
                      <a:alpha val="40000"/>
                    </a:schemeClr>
                  </a:outerShdw>
                </a:effectLst>
              </a:rPr>
              <a:t>JV</a:t>
            </a:r>
          </a:p>
        </p:txBody>
      </p:sp>
      <p:sp>
        <p:nvSpPr>
          <p:cNvPr id="25" name="Rounded Rectangle 24"/>
          <p:cNvSpPr/>
          <p:nvPr/>
        </p:nvSpPr>
        <p:spPr>
          <a:xfrm>
            <a:off x="5257800" y="8382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Housing</a:t>
            </a:r>
            <a:r>
              <a:rPr lang="en-US" dirty="0"/>
              <a:t> </a:t>
            </a:r>
            <a:r>
              <a:rPr lang="en-US" sz="2800" dirty="0"/>
              <a:t>Fee</a:t>
            </a:r>
          </a:p>
        </p:txBody>
      </p:sp>
      <p:sp>
        <p:nvSpPr>
          <p:cNvPr id="30" name="Rounded Rectangle 29"/>
          <p:cNvSpPr/>
          <p:nvPr/>
        </p:nvSpPr>
        <p:spPr>
          <a:xfrm>
            <a:off x="5257800" y="156210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Third Retreat Fee</a:t>
            </a:r>
          </a:p>
        </p:txBody>
      </p:sp>
      <p:cxnSp>
        <p:nvCxnSpPr>
          <p:cNvPr id="47" name="Straight Connector 46"/>
          <p:cNvCxnSpPr/>
          <p:nvPr/>
        </p:nvCxnSpPr>
        <p:spPr>
          <a:xfrm>
            <a:off x="2514600" y="1752600"/>
            <a:ext cx="0" cy="1143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000" y="1752600"/>
            <a:ext cx="0" cy="3200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858" y="1898847"/>
            <a:ext cx="4235669" cy="435058"/>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solidFill>
                  <a:schemeClr val="lt1"/>
                </a:solidFill>
              </a:rPr>
              <a:t>Monthly deposits for each JV</a:t>
            </a:r>
          </a:p>
        </p:txBody>
      </p:sp>
    </p:spTree>
    <p:extLst>
      <p:ext uri="{BB962C8B-B14F-4D97-AF65-F5344CB8AC3E}">
        <p14:creationId xmlns:p14="http://schemas.microsoft.com/office/powerpoint/2010/main" val="1485847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7" idx="1"/>
            <a:endCxn id="6" idx="3"/>
          </p:cNvCxnSpPr>
          <p:nvPr/>
        </p:nvCxnSpPr>
        <p:spPr>
          <a:xfrm flipH="1">
            <a:off x="4297679" y="2658388"/>
            <a:ext cx="957418" cy="71561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ounded Rectangle 6"/>
          <p:cNvSpPr/>
          <p:nvPr/>
        </p:nvSpPr>
        <p:spPr>
          <a:xfrm>
            <a:off x="5255097" y="2116376"/>
            <a:ext cx="3622139" cy="1084024"/>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a:p>
          <a:p>
            <a:pPr algn="ctr"/>
            <a:r>
              <a:rPr lang="en-US" sz="2800" dirty="0"/>
              <a:t>$ for utilities, food, </a:t>
            </a:r>
            <a:r>
              <a:rPr lang="en-US" sz="2800" dirty="0" smtClean="0"/>
              <a:t>supplies</a:t>
            </a:r>
            <a:endParaRPr lang="en-US" sz="2800" dirty="0"/>
          </a:p>
        </p:txBody>
      </p:sp>
      <p:sp>
        <p:nvSpPr>
          <p:cNvPr id="24" name="Rounded Rectangle 23"/>
          <p:cNvSpPr/>
          <p:nvPr/>
        </p:nvSpPr>
        <p:spPr>
          <a:xfrm>
            <a:off x="533400" y="48006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 Personal </a:t>
            </a:r>
          </a:p>
          <a:p>
            <a:pPr algn="ctr"/>
            <a:r>
              <a:rPr lang="en-US" sz="4000" b="1" dirty="0"/>
              <a:t>Account</a:t>
            </a:r>
          </a:p>
        </p:txBody>
      </p:sp>
      <p:sp>
        <p:nvSpPr>
          <p:cNvPr id="4" name="Flowchart: Alternate Process 3"/>
          <p:cNvSpPr/>
          <p:nvPr/>
        </p:nvSpPr>
        <p:spPr>
          <a:xfrm>
            <a:off x="228599" y="1126235"/>
            <a:ext cx="4168927" cy="62026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143000" y="2819400"/>
            <a:ext cx="31546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2279692" y="-13417"/>
            <a:ext cx="3843873"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Independent </a:t>
            </a:r>
            <a:r>
              <a:rPr lang="en-US" sz="4400" b="1" dirty="0">
                <a:ln w="0"/>
                <a:effectLst>
                  <a:outerShdw blurRad="38100" dist="19050" dir="2700000" algn="tl" rotWithShape="0">
                    <a:schemeClr val="dk1">
                      <a:alpha val="40000"/>
                    </a:schemeClr>
                  </a:outerShdw>
                </a:effectLst>
              </a:rPr>
              <a:t>JV</a:t>
            </a:r>
          </a:p>
        </p:txBody>
      </p:sp>
      <p:cxnSp>
        <p:nvCxnSpPr>
          <p:cNvPr id="47" name="Straight Connector 46"/>
          <p:cNvCxnSpPr/>
          <p:nvPr/>
        </p:nvCxnSpPr>
        <p:spPr>
          <a:xfrm>
            <a:off x="2514600" y="1752600"/>
            <a:ext cx="0" cy="1143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000" y="1752600"/>
            <a:ext cx="0" cy="3200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858" y="1898847"/>
            <a:ext cx="4235669" cy="435058"/>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solidFill>
                  <a:schemeClr val="lt1"/>
                </a:solidFill>
              </a:rPr>
              <a:t>Monthly deposits for each JV</a:t>
            </a:r>
          </a:p>
        </p:txBody>
      </p:sp>
      <p:cxnSp>
        <p:nvCxnSpPr>
          <p:cNvPr id="13" name="Straight Connector 12"/>
          <p:cNvCxnSpPr>
            <a:stCxn id="14" idx="1"/>
          </p:cNvCxnSpPr>
          <p:nvPr/>
        </p:nvCxnSpPr>
        <p:spPr>
          <a:xfrm flipH="1" flipV="1">
            <a:off x="4311126" y="3530297"/>
            <a:ext cx="857570" cy="477824"/>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5168696" y="3524884"/>
            <a:ext cx="3622139" cy="966474"/>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a:p>
          <a:p>
            <a:pPr algn="ctr"/>
            <a:r>
              <a:rPr lang="en-US" sz="2800" dirty="0"/>
              <a:t>C</a:t>
            </a:r>
            <a:r>
              <a:rPr lang="en-US" sz="2800" dirty="0" smtClean="0"/>
              <a:t>ommunity Transportation</a:t>
            </a:r>
            <a:endParaRPr lang="en-US" sz="2800" dirty="0"/>
          </a:p>
        </p:txBody>
      </p:sp>
    </p:spTree>
    <p:extLst>
      <p:ext uri="{BB962C8B-B14F-4D97-AF65-F5344CB8AC3E}">
        <p14:creationId xmlns:p14="http://schemas.microsoft.com/office/powerpoint/2010/main" val="305439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p:cNvCxnSpPr>
            <a:stCxn id="8" idx="1"/>
          </p:cNvCxnSpPr>
          <p:nvPr/>
        </p:nvCxnSpPr>
        <p:spPr>
          <a:xfrm flipH="1">
            <a:off x="4267200" y="5086657"/>
            <a:ext cx="1066800" cy="24734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a:stCxn id="23" idx="1"/>
          </p:cNvCxnSpPr>
          <p:nvPr/>
        </p:nvCxnSpPr>
        <p:spPr>
          <a:xfrm flipH="1">
            <a:off x="4267200" y="5850668"/>
            <a:ext cx="1066800" cy="1673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8" name="Rounded Rectangle 7"/>
          <p:cNvSpPr/>
          <p:nvPr/>
        </p:nvSpPr>
        <p:spPr>
          <a:xfrm>
            <a:off x="5334000" y="4800600"/>
            <a:ext cx="3563670" cy="57211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$100 stipend</a:t>
            </a:r>
          </a:p>
        </p:txBody>
      </p:sp>
      <p:sp>
        <p:nvSpPr>
          <p:cNvPr id="23" name="Rounded Rectangle 22"/>
          <p:cNvSpPr/>
          <p:nvPr/>
        </p:nvSpPr>
        <p:spPr>
          <a:xfrm>
            <a:off x="5334000" y="5562600"/>
            <a:ext cx="3563670" cy="57613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Local transportation</a:t>
            </a:r>
          </a:p>
        </p:txBody>
      </p:sp>
      <p:sp>
        <p:nvSpPr>
          <p:cNvPr id="24" name="Rounded Rectangle 23"/>
          <p:cNvSpPr/>
          <p:nvPr/>
        </p:nvSpPr>
        <p:spPr>
          <a:xfrm>
            <a:off x="533400" y="48006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 Personal </a:t>
            </a:r>
          </a:p>
          <a:p>
            <a:pPr algn="ctr"/>
            <a:r>
              <a:rPr lang="en-US" sz="4000" b="1" dirty="0"/>
              <a:t>Account</a:t>
            </a:r>
          </a:p>
        </p:txBody>
      </p:sp>
      <p:sp>
        <p:nvSpPr>
          <p:cNvPr id="4" name="Flowchart: Alternate Process 3"/>
          <p:cNvSpPr/>
          <p:nvPr/>
        </p:nvSpPr>
        <p:spPr>
          <a:xfrm>
            <a:off x="228599" y="1126235"/>
            <a:ext cx="4168927" cy="62026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143000" y="2819400"/>
            <a:ext cx="31546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2279692" y="-13417"/>
            <a:ext cx="3843873"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Independent </a:t>
            </a:r>
            <a:r>
              <a:rPr lang="en-US" sz="4400" b="1" dirty="0">
                <a:ln w="0"/>
                <a:effectLst>
                  <a:outerShdw blurRad="38100" dist="19050" dir="2700000" algn="tl" rotWithShape="0">
                    <a:schemeClr val="dk1">
                      <a:alpha val="40000"/>
                    </a:schemeClr>
                  </a:outerShdw>
                </a:effectLst>
              </a:rPr>
              <a:t>JV</a:t>
            </a:r>
          </a:p>
        </p:txBody>
      </p:sp>
      <p:cxnSp>
        <p:nvCxnSpPr>
          <p:cNvPr id="47" name="Straight Connector 46"/>
          <p:cNvCxnSpPr/>
          <p:nvPr/>
        </p:nvCxnSpPr>
        <p:spPr>
          <a:xfrm>
            <a:off x="2514600" y="1752600"/>
            <a:ext cx="0" cy="1143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000" y="1752600"/>
            <a:ext cx="0" cy="3200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858" y="1898847"/>
            <a:ext cx="4235669" cy="435058"/>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solidFill>
                  <a:schemeClr val="lt1"/>
                </a:solidFill>
              </a:rPr>
              <a:t>Monthly deposits for each JV</a:t>
            </a:r>
          </a:p>
        </p:txBody>
      </p:sp>
    </p:spTree>
    <p:extLst>
      <p:ext uri="{BB962C8B-B14F-4D97-AF65-F5344CB8AC3E}">
        <p14:creationId xmlns:p14="http://schemas.microsoft.com/office/powerpoint/2010/main" val="42627190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a:stCxn id="28" idx="1"/>
          </p:cNvCxnSpPr>
          <p:nvPr/>
        </p:nvCxnSpPr>
        <p:spPr>
          <a:xfrm flipH="1" flipV="1">
            <a:off x="4218942" y="3732956"/>
            <a:ext cx="1081688" cy="60603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0" name="Straight Connector 39"/>
          <p:cNvCxnSpPr>
            <a:stCxn id="8" idx="1"/>
          </p:cNvCxnSpPr>
          <p:nvPr/>
        </p:nvCxnSpPr>
        <p:spPr>
          <a:xfrm flipH="1">
            <a:off x="4270785" y="5315565"/>
            <a:ext cx="1066800" cy="24734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3" name="Straight Connector 42"/>
          <p:cNvCxnSpPr>
            <a:stCxn id="23" idx="1"/>
          </p:cNvCxnSpPr>
          <p:nvPr/>
        </p:nvCxnSpPr>
        <p:spPr>
          <a:xfrm flipH="1">
            <a:off x="4270785" y="6054764"/>
            <a:ext cx="1066800" cy="1673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44" name="Straight Connector 43"/>
          <p:cNvCxnSpPr>
            <a:stCxn id="54" idx="1"/>
          </p:cNvCxnSpPr>
          <p:nvPr/>
        </p:nvCxnSpPr>
        <p:spPr>
          <a:xfrm flipH="1" flipV="1">
            <a:off x="4100048" y="1567201"/>
            <a:ext cx="1219200" cy="876300"/>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6" name="Straight Connector 15"/>
          <p:cNvCxnSpPr>
            <a:stCxn id="7" idx="1"/>
            <a:endCxn id="6" idx="3"/>
          </p:cNvCxnSpPr>
          <p:nvPr/>
        </p:nvCxnSpPr>
        <p:spPr>
          <a:xfrm flipH="1">
            <a:off x="4297679" y="3291928"/>
            <a:ext cx="981437" cy="82073"/>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6" name="Straight Connector 35"/>
          <p:cNvCxnSpPr>
            <a:stCxn id="30" idx="1"/>
          </p:cNvCxnSpPr>
          <p:nvPr/>
        </p:nvCxnSpPr>
        <p:spPr>
          <a:xfrm flipH="1" flipV="1">
            <a:off x="3959698" y="1264391"/>
            <a:ext cx="1295400" cy="46155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38" name="Straight Connector 37"/>
          <p:cNvCxnSpPr>
            <a:stCxn id="25" idx="1"/>
          </p:cNvCxnSpPr>
          <p:nvPr/>
        </p:nvCxnSpPr>
        <p:spPr>
          <a:xfrm flipH="1">
            <a:off x="4038600" y="1017259"/>
            <a:ext cx="1219200" cy="109947"/>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7" name="Rounded Rectangle 6"/>
          <p:cNvSpPr/>
          <p:nvPr/>
        </p:nvSpPr>
        <p:spPr>
          <a:xfrm>
            <a:off x="5279116" y="2792275"/>
            <a:ext cx="3622139" cy="9993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a:p>
          <a:p>
            <a:pPr algn="ctr"/>
            <a:r>
              <a:rPr lang="en-US" sz="2800" dirty="0"/>
              <a:t>$ for utilities, food, supplies</a:t>
            </a:r>
          </a:p>
        </p:txBody>
      </p:sp>
      <p:sp>
        <p:nvSpPr>
          <p:cNvPr id="8" name="Rounded Rectangle 7"/>
          <p:cNvSpPr/>
          <p:nvPr/>
        </p:nvSpPr>
        <p:spPr>
          <a:xfrm>
            <a:off x="5337585" y="5029508"/>
            <a:ext cx="3563670" cy="572113"/>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$100 stipend</a:t>
            </a:r>
          </a:p>
        </p:txBody>
      </p:sp>
      <p:sp>
        <p:nvSpPr>
          <p:cNvPr id="23" name="Rounded Rectangle 22"/>
          <p:cNvSpPr/>
          <p:nvPr/>
        </p:nvSpPr>
        <p:spPr>
          <a:xfrm>
            <a:off x="5337585" y="5766696"/>
            <a:ext cx="3563670" cy="57613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Local transportation</a:t>
            </a:r>
          </a:p>
        </p:txBody>
      </p:sp>
      <p:sp>
        <p:nvSpPr>
          <p:cNvPr id="24" name="Rounded Rectangle 23"/>
          <p:cNvSpPr/>
          <p:nvPr/>
        </p:nvSpPr>
        <p:spPr>
          <a:xfrm>
            <a:off x="533400" y="4800600"/>
            <a:ext cx="3764279" cy="162755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 Personal </a:t>
            </a:r>
          </a:p>
          <a:p>
            <a:pPr algn="ctr"/>
            <a:r>
              <a:rPr lang="en-US" sz="4000" b="1" dirty="0"/>
              <a:t>Account</a:t>
            </a:r>
          </a:p>
        </p:txBody>
      </p:sp>
      <p:sp>
        <p:nvSpPr>
          <p:cNvPr id="54" name="Rounded Rectangle 53"/>
          <p:cNvSpPr/>
          <p:nvPr/>
        </p:nvSpPr>
        <p:spPr>
          <a:xfrm>
            <a:off x="5319248" y="2176801"/>
            <a:ext cx="3619437"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Contingency</a:t>
            </a:r>
          </a:p>
        </p:txBody>
      </p:sp>
      <p:sp>
        <p:nvSpPr>
          <p:cNvPr id="4" name="Flowchart: Alternate Process 3"/>
          <p:cNvSpPr/>
          <p:nvPr/>
        </p:nvSpPr>
        <p:spPr>
          <a:xfrm>
            <a:off x="228599" y="1126235"/>
            <a:ext cx="4168927" cy="620264"/>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6" name="Rounded Rectangle 5"/>
          <p:cNvSpPr/>
          <p:nvPr/>
        </p:nvSpPr>
        <p:spPr>
          <a:xfrm>
            <a:off x="1143000" y="2819400"/>
            <a:ext cx="3154679" cy="110920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2" name="TextBox 21"/>
          <p:cNvSpPr txBox="1"/>
          <p:nvPr/>
        </p:nvSpPr>
        <p:spPr>
          <a:xfrm>
            <a:off x="2279692" y="-13417"/>
            <a:ext cx="3843873"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Independent </a:t>
            </a:r>
            <a:r>
              <a:rPr lang="en-US" sz="4400" b="1" dirty="0">
                <a:ln w="0"/>
                <a:effectLst>
                  <a:outerShdw blurRad="38100" dist="19050" dir="2700000" algn="tl" rotWithShape="0">
                    <a:schemeClr val="dk1">
                      <a:alpha val="40000"/>
                    </a:schemeClr>
                  </a:outerShdw>
                </a:effectLst>
              </a:rPr>
              <a:t>JV</a:t>
            </a:r>
          </a:p>
        </p:txBody>
      </p:sp>
      <p:sp>
        <p:nvSpPr>
          <p:cNvPr id="25" name="Rounded Rectangle 24"/>
          <p:cNvSpPr/>
          <p:nvPr/>
        </p:nvSpPr>
        <p:spPr>
          <a:xfrm>
            <a:off x="5257800" y="746206"/>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Housing</a:t>
            </a:r>
            <a:r>
              <a:rPr lang="en-US" dirty="0"/>
              <a:t> </a:t>
            </a:r>
            <a:r>
              <a:rPr lang="en-US" sz="2800" dirty="0"/>
              <a:t>Fee</a:t>
            </a:r>
          </a:p>
        </p:txBody>
      </p:sp>
      <p:sp>
        <p:nvSpPr>
          <p:cNvPr id="30" name="Rounded Rectangle 29"/>
          <p:cNvSpPr/>
          <p:nvPr/>
        </p:nvSpPr>
        <p:spPr>
          <a:xfrm>
            <a:off x="5255098" y="1454890"/>
            <a:ext cx="3622139" cy="542105"/>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800" dirty="0"/>
              <a:t>Third Retreat Fee</a:t>
            </a:r>
          </a:p>
        </p:txBody>
      </p:sp>
      <p:cxnSp>
        <p:nvCxnSpPr>
          <p:cNvPr id="47" name="Straight Connector 46"/>
          <p:cNvCxnSpPr/>
          <p:nvPr/>
        </p:nvCxnSpPr>
        <p:spPr>
          <a:xfrm>
            <a:off x="2514600" y="1752600"/>
            <a:ext cx="0" cy="1143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762000" y="1752600"/>
            <a:ext cx="0" cy="3200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61858" y="1898847"/>
            <a:ext cx="4235669" cy="435058"/>
          </a:xfrm>
          <a:prstGeom prst="roundRect">
            <a:avLst/>
          </a:prstGeom>
          <a:solidFill>
            <a:schemeClr val="tx2"/>
          </a:solidFill>
        </p:spPr>
        <p:style>
          <a:lnRef idx="3">
            <a:schemeClr val="lt1"/>
          </a:lnRef>
          <a:fillRef idx="1">
            <a:schemeClr val="dk1"/>
          </a:fillRef>
          <a:effectRef idx="1">
            <a:schemeClr val="dk1"/>
          </a:effectRef>
          <a:fontRef idx="minor">
            <a:schemeClr val="lt1"/>
          </a:fontRef>
        </p:style>
        <p:txBody>
          <a:bodyPr rtlCol="0" anchor="ctr"/>
          <a:lstStyle/>
          <a:p>
            <a:pPr algn="ctr"/>
            <a:r>
              <a:rPr lang="en-US" sz="2400" b="1" dirty="0">
                <a:solidFill>
                  <a:schemeClr val="lt1"/>
                </a:solidFill>
              </a:rPr>
              <a:t>Monthly deposits for each JV</a:t>
            </a:r>
          </a:p>
        </p:txBody>
      </p:sp>
      <p:sp>
        <p:nvSpPr>
          <p:cNvPr id="28" name="Rounded Rectangle 27"/>
          <p:cNvSpPr/>
          <p:nvPr/>
        </p:nvSpPr>
        <p:spPr>
          <a:xfrm>
            <a:off x="5300630" y="3887857"/>
            <a:ext cx="3622139" cy="902262"/>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endParaRPr lang="en-US" dirty="0"/>
          </a:p>
          <a:p>
            <a:pPr algn="ctr"/>
            <a:r>
              <a:rPr lang="en-US" sz="2800" dirty="0"/>
              <a:t>C</a:t>
            </a:r>
            <a:r>
              <a:rPr lang="en-US" sz="2800" dirty="0" smtClean="0"/>
              <a:t>ommunity Transportation</a:t>
            </a:r>
            <a:endParaRPr lang="en-US" sz="2800" dirty="0"/>
          </a:p>
        </p:txBody>
      </p:sp>
    </p:spTree>
    <p:extLst>
      <p:ext uri="{BB962C8B-B14F-4D97-AF65-F5344CB8AC3E}">
        <p14:creationId xmlns:p14="http://schemas.microsoft.com/office/powerpoint/2010/main" val="1914951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248962"/>
            <a:ext cx="2057400" cy="30944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200400" y="1248962"/>
            <a:ext cx="152400" cy="17228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744921"/>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16" name="Rounded Rectangle 15"/>
          <p:cNvSpPr/>
          <p:nvPr/>
        </p:nvSpPr>
        <p:spPr>
          <a:xfrm>
            <a:off x="1143000" y="1849821"/>
            <a:ext cx="3100552" cy="359979"/>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Monthly deposits for each JV</a:t>
            </a:r>
          </a:p>
        </p:txBody>
      </p: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Community Cash Flow</a:t>
            </a:r>
            <a:endParaRPr lang="en-US" sz="4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200022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248962"/>
            <a:ext cx="2057400" cy="30944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200400" y="1248962"/>
            <a:ext cx="152400" cy="17228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744921"/>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cxnSp>
        <p:nvCxnSpPr>
          <p:cNvPr id="113" name="Straight Connector 112"/>
          <p:cNvCxnSpPr/>
          <p:nvPr/>
        </p:nvCxnSpPr>
        <p:spPr>
          <a:xfrm flipH="1">
            <a:off x="5334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2098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81000" y="6172200"/>
            <a:ext cx="4800600" cy="533400"/>
            <a:chOff x="381000" y="6172200"/>
            <a:chExt cx="4800600" cy="533400"/>
          </a:xfrm>
        </p:grpSpPr>
        <p:sp>
          <p:nvSpPr>
            <p:cNvPr id="115" name="Rounded Rectangle 114"/>
            <p:cNvSpPr/>
            <p:nvPr/>
          </p:nvSpPr>
          <p:spPr>
            <a:xfrm>
              <a:off x="381000" y="6172200"/>
              <a:ext cx="15240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$100 Stipend</a:t>
              </a:r>
            </a:p>
          </p:txBody>
        </p:sp>
        <p:sp>
          <p:nvSpPr>
            <p:cNvPr id="116" name="Rounded Rectangle 115"/>
            <p:cNvSpPr/>
            <p:nvPr/>
          </p:nvSpPr>
          <p:spPr>
            <a:xfrm>
              <a:off x="1905000" y="6172200"/>
              <a:ext cx="16764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Transportation</a:t>
              </a:r>
            </a:p>
          </p:txBody>
        </p:sp>
        <p:sp>
          <p:nvSpPr>
            <p:cNvPr id="118" name="Rounded Rectangle 117"/>
            <p:cNvSpPr/>
            <p:nvPr/>
          </p:nvSpPr>
          <p:spPr>
            <a:xfrm>
              <a:off x="3581400" y="6172200"/>
              <a:ext cx="16002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Contingency</a:t>
              </a:r>
            </a:p>
            <a:p>
              <a:pPr algn="ctr"/>
              <a:r>
                <a:rPr lang="en-US" sz="1400" dirty="0"/>
                <a:t>(AmeriCorps only)</a:t>
              </a:r>
            </a:p>
          </p:txBody>
        </p:sp>
      </p:grpSp>
      <p:cxnSp>
        <p:nvCxnSpPr>
          <p:cNvPr id="119" name="Straight Connector 118"/>
          <p:cNvCxnSpPr/>
          <p:nvPr/>
        </p:nvCxnSpPr>
        <p:spPr>
          <a:xfrm flipH="1">
            <a:off x="39624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Community Cash Flow</a:t>
            </a:r>
            <a:endParaRPr lang="en-US" sz="4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997027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248962"/>
            <a:ext cx="2057400" cy="30944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200400" y="1248962"/>
            <a:ext cx="152400" cy="17228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744921"/>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cxnSp>
        <p:nvCxnSpPr>
          <p:cNvPr id="44" name="Straight Connector 43"/>
          <p:cNvCxnSpPr/>
          <p:nvPr/>
        </p:nvCxnSpPr>
        <p:spPr>
          <a:xfrm>
            <a:off x="6019800" y="3896320"/>
            <a:ext cx="457200" cy="105668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28" name="Rounded Rectangle 27"/>
          <p:cNvSpPr/>
          <p:nvPr/>
        </p:nvSpPr>
        <p:spPr>
          <a:xfrm>
            <a:off x="6667826" y="3264924"/>
            <a:ext cx="2057400" cy="631396"/>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smtClean="0"/>
              <a:t>Community Transportation</a:t>
            </a:r>
            <a:endParaRPr lang="en-US" sz="1900" dirty="0"/>
          </a:p>
        </p:txBody>
      </p:sp>
      <p:sp>
        <p:nvSpPr>
          <p:cNvPr id="25" name="Rounded Rectangle 24"/>
          <p:cNvSpPr/>
          <p:nvPr/>
        </p:nvSpPr>
        <p:spPr>
          <a:xfrm>
            <a:off x="6667826" y="2826658"/>
            <a:ext cx="2057400" cy="3810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Electric</a:t>
            </a:r>
          </a:p>
        </p:txBody>
      </p:sp>
      <p:sp>
        <p:nvSpPr>
          <p:cNvPr id="27" name="Rounded Rectangle 26"/>
          <p:cNvSpPr/>
          <p:nvPr/>
        </p:nvSpPr>
        <p:spPr>
          <a:xfrm>
            <a:off x="6667826" y="6371986"/>
            <a:ext cx="2030280" cy="333614"/>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Year-end Cleaning</a:t>
            </a:r>
            <a:endParaRPr lang="en-US" sz="1900" dirty="0"/>
          </a:p>
        </p:txBody>
      </p:sp>
      <p:grpSp>
        <p:nvGrpSpPr>
          <p:cNvPr id="6" name="Group 5"/>
          <p:cNvGrpSpPr/>
          <p:nvPr/>
        </p:nvGrpSpPr>
        <p:grpSpPr>
          <a:xfrm>
            <a:off x="6667826" y="3962400"/>
            <a:ext cx="2059983" cy="2313259"/>
            <a:chOff x="6602278" y="3780095"/>
            <a:chExt cx="2059983" cy="2313259"/>
          </a:xfrm>
        </p:grpSpPr>
        <p:sp>
          <p:nvSpPr>
            <p:cNvPr id="4" name="Rounded Rectangle 3"/>
            <p:cNvSpPr/>
            <p:nvPr/>
          </p:nvSpPr>
          <p:spPr>
            <a:xfrm>
              <a:off x="6602278" y="5146297"/>
              <a:ext cx="2030280" cy="496346"/>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House &amp; Yard Supplies</a:t>
              </a:r>
              <a:endParaRPr lang="en-US" sz="1900" dirty="0"/>
            </a:p>
          </p:txBody>
        </p:sp>
        <p:sp>
          <p:nvSpPr>
            <p:cNvPr id="19" name="Rounded Rectangle 18"/>
            <p:cNvSpPr/>
            <p:nvPr/>
          </p:nvSpPr>
          <p:spPr>
            <a:xfrm>
              <a:off x="6602278" y="5759740"/>
              <a:ext cx="2030280" cy="333614"/>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Emergency Kit</a:t>
              </a:r>
              <a:endParaRPr lang="en-US" sz="1900" dirty="0"/>
            </a:p>
          </p:txBody>
        </p:sp>
        <p:sp>
          <p:nvSpPr>
            <p:cNvPr id="20" name="Rounded Rectangle 19"/>
            <p:cNvSpPr/>
            <p:nvPr/>
          </p:nvSpPr>
          <p:spPr>
            <a:xfrm>
              <a:off x="6602278" y="4766129"/>
              <a:ext cx="2057400" cy="2630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r>
                <a:rPr lang="en-US" sz="1900" dirty="0" smtClean="0"/>
                <a:t>Food</a:t>
              </a:r>
            </a:p>
            <a:p>
              <a:pPr algn="ctr"/>
              <a:endParaRPr lang="en-US" dirty="0"/>
            </a:p>
          </p:txBody>
        </p:sp>
        <p:sp>
          <p:nvSpPr>
            <p:cNvPr id="104" name="Rounded Rectangle 103"/>
            <p:cNvSpPr/>
            <p:nvPr/>
          </p:nvSpPr>
          <p:spPr>
            <a:xfrm>
              <a:off x="6602278" y="4313495"/>
              <a:ext cx="2057400" cy="369176"/>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Oil/Gas</a:t>
              </a:r>
            </a:p>
          </p:txBody>
        </p:sp>
        <p:sp>
          <p:nvSpPr>
            <p:cNvPr id="120" name="Rounded Rectangle 119"/>
            <p:cNvSpPr/>
            <p:nvPr/>
          </p:nvSpPr>
          <p:spPr>
            <a:xfrm>
              <a:off x="6604861" y="3780095"/>
              <a:ext cx="2057400" cy="4572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Landline </a:t>
              </a:r>
              <a:r>
                <a:rPr lang="en-US" sz="1900" dirty="0" smtClean="0"/>
                <a:t>Phone</a:t>
              </a:r>
              <a:endParaRPr lang="en-US" sz="1900" dirty="0"/>
            </a:p>
          </p:txBody>
        </p:sp>
      </p:grp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Community Cash Flow</a:t>
            </a:r>
            <a:endParaRPr lang="en-US" sz="4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89332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248962"/>
            <a:ext cx="2057400" cy="30944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200400" y="1248962"/>
            <a:ext cx="152400" cy="1722838"/>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744921"/>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cxnSp>
        <p:nvCxnSpPr>
          <p:cNvPr id="42" name="Straight Connector 41"/>
          <p:cNvCxnSpPr/>
          <p:nvPr/>
        </p:nvCxnSpPr>
        <p:spPr>
          <a:xfrm flipV="1">
            <a:off x="6019800" y="1248962"/>
            <a:ext cx="457200" cy="1958696"/>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18" name="Rounded Rectangle 17"/>
          <p:cNvSpPr/>
          <p:nvPr/>
        </p:nvSpPr>
        <p:spPr>
          <a:xfrm>
            <a:off x="4076700" y="1853895"/>
            <a:ext cx="3886200" cy="670502"/>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000" dirty="0"/>
              <a:t>Housing Fees and 3rd Retreat Fe</a:t>
            </a:r>
            <a:r>
              <a:rPr lang="en-US" sz="1600" dirty="0"/>
              <a:t>es </a:t>
            </a:r>
          </a:p>
          <a:p>
            <a:pPr algn="ctr"/>
            <a:r>
              <a:rPr lang="en-US" sz="1600" dirty="0"/>
              <a:t>(AmeriCorps only)</a:t>
            </a:r>
          </a:p>
        </p:txBody>
      </p: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Community Cash Flow</a:t>
            </a:r>
            <a:endParaRPr lang="en-US" sz="4400" b="1"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590392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914400" y="1524000"/>
            <a:ext cx="304800" cy="28194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743200" y="1600200"/>
            <a:ext cx="457200" cy="13716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1143000" y="990600"/>
            <a:ext cx="7086600" cy="609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JVC Northwest</a:t>
            </a:r>
          </a:p>
        </p:txBody>
      </p:sp>
      <p:cxnSp>
        <p:nvCxnSpPr>
          <p:cNvPr id="42" name="Straight Connector 41"/>
          <p:cNvCxnSpPr/>
          <p:nvPr/>
        </p:nvCxnSpPr>
        <p:spPr>
          <a:xfrm flipV="1">
            <a:off x="6019800" y="1600200"/>
            <a:ext cx="685800" cy="13716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019800" y="4114800"/>
            <a:ext cx="457200" cy="8382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438400" y="2819400"/>
            <a:ext cx="4267200" cy="1447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Community Account</a:t>
            </a:r>
          </a:p>
        </p:txBody>
      </p:sp>
      <p:sp>
        <p:nvSpPr>
          <p:cNvPr id="16" name="Rounded Rectangle 15"/>
          <p:cNvSpPr/>
          <p:nvPr/>
        </p:nvSpPr>
        <p:spPr>
          <a:xfrm>
            <a:off x="328448" y="1926021"/>
            <a:ext cx="3100552" cy="359979"/>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Monthly deposits for each JV</a:t>
            </a:r>
          </a:p>
        </p:txBody>
      </p:sp>
      <p:sp>
        <p:nvSpPr>
          <p:cNvPr id="18" name="Rounded Rectangle 17"/>
          <p:cNvSpPr/>
          <p:nvPr/>
        </p:nvSpPr>
        <p:spPr>
          <a:xfrm>
            <a:off x="4533900" y="2164474"/>
            <a:ext cx="3886200" cy="578726"/>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2000" dirty="0"/>
              <a:t>Housing Fees and 3rd Retreat Fe</a:t>
            </a:r>
            <a:r>
              <a:rPr lang="en-US" sz="1600" dirty="0"/>
              <a:t>es </a:t>
            </a:r>
          </a:p>
          <a:p>
            <a:pPr algn="ctr"/>
            <a:r>
              <a:rPr lang="en-US" sz="1600" dirty="0"/>
              <a:t>(AmeriCorps only)</a:t>
            </a:r>
          </a:p>
        </p:txBody>
      </p:sp>
      <p:cxnSp>
        <p:nvCxnSpPr>
          <p:cNvPr id="113" name="Straight Connector 112"/>
          <p:cNvCxnSpPr/>
          <p:nvPr/>
        </p:nvCxnSpPr>
        <p:spPr>
          <a:xfrm flipH="1">
            <a:off x="5334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22098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81000" y="6172200"/>
            <a:ext cx="4800600" cy="533400"/>
            <a:chOff x="381000" y="6172200"/>
            <a:chExt cx="4800600" cy="533400"/>
          </a:xfrm>
        </p:grpSpPr>
        <p:sp>
          <p:nvSpPr>
            <p:cNvPr id="115" name="Rounded Rectangle 114"/>
            <p:cNvSpPr/>
            <p:nvPr/>
          </p:nvSpPr>
          <p:spPr>
            <a:xfrm>
              <a:off x="381000" y="6172200"/>
              <a:ext cx="15240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$100 Stipend</a:t>
              </a:r>
            </a:p>
          </p:txBody>
        </p:sp>
        <p:sp>
          <p:nvSpPr>
            <p:cNvPr id="116" name="Rounded Rectangle 115"/>
            <p:cNvSpPr/>
            <p:nvPr/>
          </p:nvSpPr>
          <p:spPr>
            <a:xfrm>
              <a:off x="1905000" y="6172200"/>
              <a:ext cx="16764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Transportation</a:t>
              </a:r>
            </a:p>
          </p:txBody>
        </p:sp>
        <p:sp>
          <p:nvSpPr>
            <p:cNvPr id="118" name="Rounded Rectangle 117"/>
            <p:cNvSpPr/>
            <p:nvPr/>
          </p:nvSpPr>
          <p:spPr>
            <a:xfrm>
              <a:off x="3581400" y="6172200"/>
              <a:ext cx="1600200" cy="5334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dirty="0"/>
                <a:t>Contingency</a:t>
              </a:r>
            </a:p>
            <a:p>
              <a:pPr algn="ctr"/>
              <a:r>
                <a:rPr lang="en-US" sz="1400" dirty="0"/>
                <a:t>(AmeriCorps only)</a:t>
              </a:r>
            </a:p>
          </p:txBody>
        </p:sp>
      </p:grpSp>
      <p:cxnSp>
        <p:nvCxnSpPr>
          <p:cNvPr id="119" name="Straight Connector 118"/>
          <p:cNvCxnSpPr/>
          <p:nvPr/>
        </p:nvCxnSpPr>
        <p:spPr>
          <a:xfrm flipH="1">
            <a:off x="3962400" y="5410200"/>
            <a:ext cx="2" cy="762000"/>
          </a:xfrm>
          <a:prstGeom prst="line">
            <a:avLst/>
          </a:prstGeom>
          <a:ln w="76200" cmpd="sng">
            <a:solidFill>
              <a:srgbClr val="E46C0A"/>
            </a:solidFill>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602278" y="3703895"/>
            <a:ext cx="2059983" cy="2315905"/>
            <a:chOff x="6602278" y="3780095"/>
            <a:chExt cx="2059983" cy="2315905"/>
          </a:xfrm>
        </p:grpSpPr>
        <p:sp>
          <p:nvSpPr>
            <p:cNvPr id="4" name="Rounded Rectangle 3"/>
            <p:cNvSpPr/>
            <p:nvPr/>
          </p:nvSpPr>
          <p:spPr>
            <a:xfrm>
              <a:off x="6629398" y="5142454"/>
              <a:ext cx="2030280" cy="496346"/>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House &amp; Yard Supplies</a:t>
              </a:r>
              <a:endParaRPr lang="en-US" sz="1900" dirty="0"/>
            </a:p>
          </p:txBody>
        </p:sp>
        <p:sp>
          <p:nvSpPr>
            <p:cNvPr id="19" name="Rounded Rectangle 18"/>
            <p:cNvSpPr/>
            <p:nvPr/>
          </p:nvSpPr>
          <p:spPr>
            <a:xfrm>
              <a:off x="6629398" y="5762386"/>
              <a:ext cx="2030280" cy="333614"/>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Emergency Kit</a:t>
              </a:r>
              <a:endParaRPr lang="en-US" sz="1900" dirty="0"/>
            </a:p>
          </p:txBody>
        </p:sp>
        <p:sp>
          <p:nvSpPr>
            <p:cNvPr id="20" name="Rounded Rectangle 19"/>
            <p:cNvSpPr/>
            <p:nvPr/>
          </p:nvSpPr>
          <p:spPr>
            <a:xfrm>
              <a:off x="6602278" y="4766129"/>
              <a:ext cx="2057400" cy="263071"/>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smtClean="0"/>
            </a:p>
            <a:p>
              <a:pPr algn="ctr"/>
              <a:r>
                <a:rPr lang="en-US" sz="1900" dirty="0" smtClean="0"/>
                <a:t>Food</a:t>
              </a:r>
            </a:p>
            <a:p>
              <a:pPr algn="ctr"/>
              <a:endParaRPr lang="en-US" dirty="0"/>
            </a:p>
          </p:txBody>
        </p:sp>
        <p:sp>
          <p:nvSpPr>
            <p:cNvPr id="104" name="Rounded Rectangle 103"/>
            <p:cNvSpPr/>
            <p:nvPr/>
          </p:nvSpPr>
          <p:spPr>
            <a:xfrm>
              <a:off x="6602278" y="4313495"/>
              <a:ext cx="2057400" cy="369176"/>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Oil/Gas</a:t>
              </a:r>
            </a:p>
          </p:txBody>
        </p:sp>
        <p:sp>
          <p:nvSpPr>
            <p:cNvPr id="120" name="Rounded Rectangle 119"/>
            <p:cNvSpPr/>
            <p:nvPr/>
          </p:nvSpPr>
          <p:spPr>
            <a:xfrm>
              <a:off x="6604861" y="3780095"/>
              <a:ext cx="2057400" cy="4572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Landline </a:t>
              </a:r>
              <a:r>
                <a:rPr lang="en-US" sz="1900" dirty="0" smtClean="0"/>
                <a:t>Phone</a:t>
              </a:r>
              <a:endParaRPr lang="en-US" sz="1900" dirty="0"/>
            </a:p>
          </p:txBody>
        </p:sp>
      </p:grpSp>
      <p:sp>
        <p:nvSpPr>
          <p:cNvPr id="95" name="Flowchart: Alternate Process 3"/>
          <p:cNvSpPr/>
          <p:nvPr/>
        </p:nvSpPr>
        <p:spPr>
          <a:xfrm>
            <a:off x="328448" y="4431424"/>
            <a:ext cx="4548352" cy="1131176"/>
          </a:xfrm>
          <a:prstGeom prst="flowChartAlternate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Individual JV </a:t>
            </a:r>
            <a:r>
              <a:rPr lang="en-US" sz="4000" b="1" dirty="0" smtClean="0"/>
              <a:t>bank</a:t>
            </a:r>
          </a:p>
          <a:p>
            <a:pPr algn="ctr"/>
            <a:r>
              <a:rPr lang="en-US" sz="4000" b="1" dirty="0" smtClean="0"/>
              <a:t>accounts</a:t>
            </a:r>
            <a:endParaRPr lang="en-US" sz="4000" b="1" dirty="0"/>
          </a:p>
        </p:txBody>
      </p:sp>
      <p:sp>
        <p:nvSpPr>
          <p:cNvPr id="24" name="TextBox 23"/>
          <p:cNvSpPr txBox="1"/>
          <p:nvPr/>
        </p:nvSpPr>
        <p:spPr>
          <a:xfrm>
            <a:off x="1991235" y="17300"/>
            <a:ext cx="5390130" cy="769441"/>
          </a:xfrm>
          <a:prstGeom prst="rect">
            <a:avLst/>
          </a:prstGeom>
          <a:noFill/>
        </p:spPr>
        <p:txBody>
          <a:bodyPr wrap="none" rtlCol="0">
            <a:spAutoFit/>
          </a:bodyPr>
          <a:lstStyle/>
          <a:p>
            <a:r>
              <a:rPr lang="en-US" sz="4400" b="1" dirty="0" smtClean="0">
                <a:ln w="0"/>
                <a:effectLst>
                  <a:outerShdw blurRad="38100" dist="19050" dir="2700000" algn="tl" rotWithShape="0">
                    <a:schemeClr val="dk1">
                      <a:alpha val="40000"/>
                    </a:schemeClr>
                  </a:outerShdw>
                </a:effectLst>
              </a:rPr>
              <a:t>Community Cash Flow</a:t>
            </a:r>
            <a:endParaRPr lang="en-US" sz="4400" b="1" dirty="0">
              <a:ln w="0"/>
              <a:effectLst>
                <a:outerShdw blurRad="38100" dist="19050" dir="2700000" algn="tl" rotWithShape="0">
                  <a:schemeClr val="dk1">
                    <a:alpha val="40000"/>
                  </a:schemeClr>
                </a:outerShdw>
              </a:effectLst>
            </a:endParaRPr>
          </a:p>
        </p:txBody>
      </p:sp>
      <p:sp>
        <p:nvSpPr>
          <p:cNvPr id="25" name="Rounded Rectangle 24"/>
          <p:cNvSpPr/>
          <p:nvPr/>
        </p:nvSpPr>
        <p:spPr>
          <a:xfrm>
            <a:off x="6602278" y="3264776"/>
            <a:ext cx="2057400" cy="381000"/>
          </a:xfrm>
          <a:prstGeom prst="roundRect">
            <a:avLst/>
          </a:prstGeom>
          <a:ln>
            <a:solidFill>
              <a:schemeClr val="accent2"/>
            </a:solidFill>
          </a:ln>
        </p:spPr>
        <p:style>
          <a:lnRef idx="2">
            <a:schemeClr val="dk1"/>
          </a:lnRef>
          <a:fillRef idx="1">
            <a:schemeClr val="lt1"/>
          </a:fillRef>
          <a:effectRef idx="0">
            <a:schemeClr val="dk1"/>
          </a:effectRef>
          <a:fontRef idx="minor">
            <a:schemeClr val="dk1"/>
          </a:fontRef>
        </p:style>
        <p:txBody>
          <a:bodyPr rtlCol="0" anchor="b"/>
          <a:lstStyle/>
          <a:p>
            <a:pPr algn="ctr"/>
            <a:r>
              <a:rPr lang="en-US" sz="1900" dirty="0"/>
              <a:t>Electric</a:t>
            </a:r>
          </a:p>
        </p:txBody>
      </p:sp>
      <p:sp>
        <p:nvSpPr>
          <p:cNvPr id="27" name="Rounded Rectangle 26"/>
          <p:cNvSpPr/>
          <p:nvPr/>
        </p:nvSpPr>
        <p:spPr>
          <a:xfrm>
            <a:off x="6629398" y="6145078"/>
            <a:ext cx="2030280" cy="333614"/>
          </a:xfrm>
          <a:prstGeom prst="round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dirty="0" smtClean="0"/>
              <a:t>Year-end Cleaning</a:t>
            </a:r>
            <a:endParaRPr lang="en-US" sz="1900" dirty="0"/>
          </a:p>
        </p:txBody>
      </p:sp>
    </p:spTree>
    <p:extLst>
      <p:ext uri="{BB962C8B-B14F-4D97-AF65-F5344CB8AC3E}">
        <p14:creationId xmlns:p14="http://schemas.microsoft.com/office/powerpoint/2010/main" val="4189920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9" y="-304800"/>
            <a:ext cx="9144000" cy="7315200"/>
          </a:xfrm>
          <a:prstGeom prst="rect">
            <a:avLst/>
          </a:prstGeom>
        </p:spPr>
      </p:pic>
      <p:sp>
        <p:nvSpPr>
          <p:cNvPr id="4" name="TextBox 3"/>
          <p:cNvSpPr txBox="1"/>
          <p:nvPr/>
        </p:nvSpPr>
        <p:spPr>
          <a:xfrm>
            <a:off x="871927" y="23247"/>
            <a:ext cx="8272073" cy="1200329"/>
          </a:xfrm>
          <a:prstGeom prst="rect">
            <a:avLst/>
          </a:prstGeom>
          <a:noFill/>
          <a:effectLst>
            <a:innerShdw blurRad="63500" dist="50800" dir="18900000">
              <a:prstClr val="black">
                <a:alpha val="50000"/>
              </a:prstClr>
            </a:innerShdw>
          </a:effectLst>
        </p:spPr>
        <p:txBody>
          <a:bodyPr wrap="none" rtlCol="0">
            <a:spAutoFit/>
          </a:bodyPr>
          <a:lstStyle/>
          <a:p>
            <a:r>
              <a:rPr lang="en-US" sz="7200" dirty="0">
                <a:ln w="0"/>
                <a:effectLst>
                  <a:outerShdw blurRad="38100" dist="19050" dir="2700000" algn="tl" rotWithShape="0">
                    <a:schemeClr val="dk1">
                      <a:alpha val="40000"/>
                    </a:schemeClr>
                  </a:outerShdw>
                </a:effectLst>
              </a:rPr>
              <a:t>C</a:t>
            </a:r>
            <a:r>
              <a:rPr lang="en-US" sz="7200" dirty="0" smtClean="0">
                <a:ln w="0"/>
                <a:effectLst>
                  <a:outerShdw blurRad="38100" dist="19050" dir="2700000" algn="tl" rotWithShape="0">
                    <a:schemeClr val="dk1">
                      <a:alpha val="40000"/>
                    </a:schemeClr>
                  </a:outerShdw>
                </a:effectLst>
              </a:rPr>
              <a:t>ash Flow Overviews</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660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7400" y="18197"/>
            <a:ext cx="6762685" cy="1200329"/>
          </a:xfrm>
          <a:prstGeom prst="rect">
            <a:avLst/>
          </a:prstGeom>
          <a:noFill/>
        </p:spPr>
        <p:txBody>
          <a:bodyPr wrap="none" rtlCol="0">
            <a:spAutoFit/>
          </a:bodyPr>
          <a:lstStyle/>
          <a:p>
            <a:r>
              <a:rPr lang="en-US" sz="7200" dirty="0" smtClean="0">
                <a:ln w="0"/>
                <a:effectLst>
                  <a:outerShdw blurRad="38100" dist="19050" dir="2700000" algn="tl" rotWithShape="0">
                    <a:schemeClr val="dk1">
                      <a:alpha val="40000"/>
                    </a:schemeClr>
                  </a:outerShdw>
                </a:effectLst>
              </a:rPr>
              <a:t>Financial Reports</a:t>
            </a:r>
            <a:endParaRPr lang="en-US" sz="72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rotWithShape="1">
          <a:blip r:embed="rId3"/>
          <a:srcRect t="38650" r="16261" b="6852"/>
          <a:stretch/>
        </p:blipFill>
        <p:spPr>
          <a:xfrm>
            <a:off x="10236" y="2362200"/>
            <a:ext cx="9371463" cy="3429000"/>
          </a:xfrm>
          <a:prstGeom prst="rect">
            <a:avLst/>
          </a:prstGeom>
        </p:spPr>
      </p:pic>
    </p:spTree>
    <p:extLst>
      <p:ext uri="{BB962C8B-B14F-4D97-AF65-F5344CB8AC3E}">
        <p14:creationId xmlns:p14="http://schemas.microsoft.com/office/powerpoint/2010/main" val="593472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oomsber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429000" y="-18005"/>
            <a:ext cx="5486148" cy="1200329"/>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Best Practices</a:t>
            </a:r>
            <a:endParaRPr lang="en-US" sz="7200" b="1" dirty="0">
              <a:ln w="31550" cmpd="sng">
                <a:solidFill>
                  <a:srgbClr val="000000"/>
                </a:solidFill>
                <a:prstDash val="solid"/>
              </a:ln>
              <a:solidFill>
                <a:srgbClr val="FFFFFF"/>
              </a:solidFill>
              <a:effectLst>
                <a:outerShdw blurRad="41275" dist="12700" dir="120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57400" y="26158"/>
            <a:ext cx="6886052" cy="1200329"/>
          </a:xfrm>
          <a:prstGeom prst="rect">
            <a:avLst/>
          </a:prstGeom>
          <a:noFill/>
        </p:spPr>
        <p:txBody>
          <a:bodyPr wrap="none" rtlCol="0">
            <a:spAutoFit/>
          </a:bodyPr>
          <a:lstStyle/>
          <a:p>
            <a:r>
              <a:rPr lang="en-US" sz="7200" dirty="0" smtClean="0">
                <a:ln w="0"/>
                <a:effectLst>
                  <a:outerShdw blurRad="38100" dist="19050" dir="2700000" algn="tl" rotWithShape="0">
                    <a:schemeClr val="dk1">
                      <a:alpha val="40000"/>
                    </a:schemeClr>
                  </a:outerShdw>
                </a:effectLst>
              </a:rPr>
              <a:t>Budget with Mint</a:t>
            </a:r>
            <a:endParaRPr lang="en-US" sz="72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rotWithShape="1">
          <a:blip r:embed="rId3"/>
          <a:srcRect l="4320" t="30209" r="47070" b="21875"/>
          <a:stretch/>
        </p:blipFill>
        <p:spPr>
          <a:xfrm>
            <a:off x="-28433" y="1447800"/>
            <a:ext cx="9074426" cy="5029200"/>
          </a:xfrm>
          <a:prstGeom prst="rect">
            <a:avLst/>
          </a:prstGeom>
        </p:spPr>
      </p:pic>
    </p:spTree>
    <p:extLst>
      <p:ext uri="{BB962C8B-B14F-4D97-AF65-F5344CB8AC3E}">
        <p14:creationId xmlns:p14="http://schemas.microsoft.com/office/powerpoint/2010/main" val="31738105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bed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254"/>
            <a:ext cx="10329837" cy="6882254"/>
          </a:xfrm>
          <a:prstGeom prst="rect">
            <a:avLst/>
          </a:prstGeom>
        </p:spPr>
      </p:pic>
      <p:sp>
        <p:nvSpPr>
          <p:cNvPr id="6" name="TextBox 5"/>
          <p:cNvSpPr txBox="1"/>
          <p:nvPr/>
        </p:nvSpPr>
        <p:spPr>
          <a:xfrm>
            <a:off x="0" y="685800"/>
            <a:ext cx="3413627" cy="2308324"/>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Save </a:t>
            </a:r>
          </a:p>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Receipts</a:t>
            </a:r>
            <a:endParaRPr lang="en-US" sz="7200" b="1" dirty="0">
              <a:ln w="31550" cmpd="sng">
                <a:solidFill>
                  <a:srgbClr val="000000"/>
                </a:soli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0161405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406940" y="0"/>
            <a:ext cx="7656327" cy="2308324"/>
          </a:xfrm>
          <a:prstGeom prst="rect">
            <a:avLst/>
          </a:prstGeom>
          <a:noFill/>
        </p:spPr>
        <p:txBody>
          <a:bodyPr wrap="none" rtlCol="0">
            <a:spAutoFit/>
          </a:bodyPr>
          <a:lstStyle/>
          <a:p>
            <a:pPr algn="r"/>
            <a:r>
              <a:rPr lang="en-US" sz="7200" dirty="0" smtClean="0">
                <a:ln w="0"/>
                <a:effectLst>
                  <a:outerShdw blurRad="38100" dist="19050" dir="2700000" algn="tl" rotWithShape="0">
                    <a:schemeClr val="dk1">
                      <a:alpha val="40000"/>
                    </a:schemeClr>
                  </a:outerShdw>
                </a:effectLst>
              </a:rPr>
              <a:t>Request Paper Bank</a:t>
            </a:r>
          </a:p>
          <a:p>
            <a:pPr algn="r"/>
            <a:r>
              <a:rPr lang="en-US" sz="7200" dirty="0" smtClean="0">
                <a:ln w="0"/>
                <a:effectLst>
                  <a:outerShdw blurRad="38100" dist="19050" dir="2700000" algn="tl" rotWithShape="0">
                    <a:schemeClr val="dk1">
                      <a:alpha val="40000"/>
                    </a:schemeClr>
                  </a:outerShdw>
                </a:effectLst>
              </a:rPr>
              <a:t>Statements</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354854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nHaynesPhotograph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85750"/>
            <a:ext cx="9677400" cy="7258050"/>
          </a:xfrm>
          <a:prstGeom prst="rect">
            <a:avLst/>
          </a:prstGeom>
        </p:spPr>
      </p:pic>
      <p:sp>
        <p:nvSpPr>
          <p:cNvPr id="7" name="TextBox 6"/>
          <p:cNvSpPr txBox="1"/>
          <p:nvPr/>
        </p:nvSpPr>
        <p:spPr>
          <a:xfrm>
            <a:off x="19334" y="0"/>
            <a:ext cx="8318624" cy="3416320"/>
          </a:xfrm>
          <a:prstGeom prst="rect">
            <a:avLst/>
          </a:prstGeom>
          <a:noFill/>
        </p:spPr>
        <p:txBody>
          <a:bodyPr wrap="none" rtlCol="0">
            <a:spAutoFit/>
          </a:bodyPr>
          <a:lstStyle/>
          <a:p>
            <a:r>
              <a:rPr lang="en-US" sz="7200" b="1" dirty="0" smtClean="0">
                <a:ln w="10160">
                  <a:solidFill>
                    <a:srgbClr val="000000"/>
                  </a:solidFill>
                  <a:prstDash val="solid"/>
                </a:ln>
                <a:solidFill>
                  <a:srgbClr val="FFFFFF"/>
                </a:solidFill>
                <a:effectLst>
                  <a:outerShdw blurRad="38100" dist="32000" dir="5400000" algn="tl">
                    <a:srgbClr val="000000">
                      <a:alpha val="30000"/>
                    </a:srgbClr>
                  </a:outerShdw>
                </a:effectLst>
              </a:rPr>
              <a:t>Compare Receipts to </a:t>
            </a:r>
          </a:p>
          <a:p>
            <a:r>
              <a:rPr lang="en-US" sz="7200" b="1" dirty="0" smtClean="0">
                <a:ln w="10160">
                  <a:solidFill>
                    <a:srgbClr val="000000"/>
                  </a:solidFill>
                  <a:prstDash val="solid"/>
                </a:ln>
                <a:solidFill>
                  <a:srgbClr val="FFFFFF"/>
                </a:solidFill>
                <a:effectLst>
                  <a:outerShdw blurRad="38100" dist="32000" dir="5400000" algn="tl">
                    <a:srgbClr val="000000">
                      <a:alpha val="30000"/>
                    </a:srgbClr>
                  </a:outerShdw>
                </a:effectLst>
              </a:rPr>
              <a:t>Monthly Bank </a:t>
            </a:r>
          </a:p>
          <a:p>
            <a:r>
              <a:rPr lang="en-US" sz="7200" b="1" dirty="0" smtClean="0">
                <a:ln w="10160">
                  <a:solidFill>
                    <a:srgbClr val="000000"/>
                  </a:solidFill>
                  <a:prstDash val="solid"/>
                </a:ln>
                <a:solidFill>
                  <a:srgbClr val="FFFFFF"/>
                </a:solidFill>
                <a:effectLst>
                  <a:outerShdw blurRad="38100" dist="32000" dir="5400000" algn="tl">
                    <a:srgbClr val="000000">
                      <a:alpha val="30000"/>
                    </a:srgbClr>
                  </a:outerShdw>
                </a:effectLst>
              </a:rPr>
              <a:t>Statement</a:t>
            </a:r>
            <a:endParaRPr lang="en-US" sz="7200" b="1" dirty="0">
              <a:ln w="10160">
                <a:solidFill>
                  <a:srgbClr val="000000"/>
                </a:solidFill>
                <a:prstDash val="solid"/>
              </a:ln>
              <a:solidFill>
                <a:srgbClr val="FFFFFF"/>
              </a:solidFill>
              <a:effectLst>
                <a:outerShdw blurRad="38100" dist="32000" dir="5400000" algn="tl">
                  <a:srgbClr val="000000">
                    <a:alpha val="30000"/>
                  </a:srgbClr>
                </a:outerShdw>
              </a:effectLst>
            </a:endParaRPr>
          </a:p>
        </p:txBody>
      </p:sp>
    </p:spTree>
    <p:extLst>
      <p:ext uri="{BB962C8B-B14F-4D97-AF65-F5344CB8AC3E}">
        <p14:creationId xmlns:p14="http://schemas.microsoft.com/office/powerpoint/2010/main" val="10592755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ggavad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10335638" cy="6858000"/>
          </a:xfrm>
          <a:prstGeom prst="rect">
            <a:avLst/>
          </a:prstGeom>
        </p:spPr>
      </p:pic>
      <p:sp>
        <p:nvSpPr>
          <p:cNvPr id="7" name="TextBox 6"/>
          <p:cNvSpPr txBox="1"/>
          <p:nvPr/>
        </p:nvSpPr>
        <p:spPr>
          <a:xfrm>
            <a:off x="0" y="-2583"/>
            <a:ext cx="9489416" cy="1015663"/>
          </a:xfrm>
          <a:prstGeom prst="rect">
            <a:avLst/>
          </a:prstGeom>
          <a:noFill/>
        </p:spPr>
        <p:txBody>
          <a:bodyPr wrap="square" rtlCol="0">
            <a:spAutoFit/>
          </a:bodyPr>
          <a:lstStyle/>
          <a:p>
            <a:r>
              <a:rPr lang="en-US" sz="6000" b="1" dirty="0">
                <a:ln w="10160">
                  <a:solidFill>
                    <a:srgbClr val="000000"/>
                  </a:solidFill>
                  <a:prstDash val="solid"/>
                </a:ln>
                <a:solidFill>
                  <a:srgbClr val="FFFFFF"/>
                </a:solidFill>
                <a:effectLst>
                  <a:outerShdw blurRad="38100" dist="32000" dir="5400000" algn="tl">
                    <a:srgbClr val="000000">
                      <a:alpha val="30000"/>
                    </a:srgbClr>
                  </a:outerShdw>
                </a:effectLst>
              </a:rPr>
              <a:t>Limit Community Purchases</a:t>
            </a:r>
          </a:p>
        </p:txBody>
      </p:sp>
    </p:spTree>
    <p:extLst>
      <p:ext uri="{BB962C8B-B14F-4D97-AF65-F5344CB8AC3E}">
        <p14:creationId xmlns:p14="http://schemas.microsoft.com/office/powerpoint/2010/main" val="650395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 y="-1295400"/>
            <a:ext cx="9144000" cy="12192000"/>
          </a:xfrm>
          <a:prstGeom prst="rect">
            <a:avLst/>
          </a:prstGeom>
        </p:spPr>
      </p:pic>
      <p:sp>
        <p:nvSpPr>
          <p:cNvPr id="3" name="TextBox 2"/>
          <p:cNvSpPr txBox="1"/>
          <p:nvPr/>
        </p:nvSpPr>
        <p:spPr>
          <a:xfrm>
            <a:off x="5238262" y="1905000"/>
            <a:ext cx="3894015" cy="3416320"/>
          </a:xfrm>
          <a:prstGeom prst="rect">
            <a:avLst/>
          </a:prstGeom>
          <a:noFill/>
          <a:effectLst>
            <a:innerShdw blurRad="63500" dist="50800" dir="18900000">
              <a:prstClr val="black">
                <a:alpha val="50000"/>
              </a:prstClr>
            </a:innerShdw>
          </a:effectLst>
        </p:spPr>
        <p:txBody>
          <a:bodyPr wrap="none" rtlCol="0">
            <a:spAutoFit/>
          </a:bodyPr>
          <a:lstStyle/>
          <a:p>
            <a:r>
              <a:rPr lang="en-US" sz="7200" dirty="0" smtClean="0">
                <a:ln w="0"/>
                <a:effectLst>
                  <a:outerShdw blurRad="38100" dist="19050" dir="2700000" algn="tl" rotWithShape="0">
                    <a:schemeClr val="dk1">
                      <a:alpha val="40000"/>
                    </a:schemeClr>
                  </a:outerShdw>
                </a:effectLst>
              </a:rPr>
              <a:t>Use </a:t>
            </a:r>
          </a:p>
          <a:p>
            <a:r>
              <a:rPr lang="en-US" sz="7200" dirty="0" smtClean="0">
                <a:ln w="0"/>
                <a:effectLst>
                  <a:outerShdw blurRad="38100" dist="19050" dir="2700000" algn="tl" rotWithShape="0">
                    <a:schemeClr val="dk1">
                      <a:alpha val="40000"/>
                    </a:schemeClr>
                  </a:outerShdw>
                </a:effectLst>
              </a:rPr>
              <a:t>Shopping </a:t>
            </a:r>
          </a:p>
          <a:p>
            <a:r>
              <a:rPr lang="en-US" sz="7200" dirty="0" smtClean="0">
                <a:ln w="0"/>
                <a:effectLst>
                  <a:outerShdw blurRad="38100" dist="19050" dir="2700000" algn="tl" rotWithShape="0">
                    <a:schemeClr val="dk1">
                      <a:alpha val="40000"/>
                    </a:schemeClr>
                  </a:outerShdw>
                </a:effectLst>
              </a:rPr>
              <a:t>Lists</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12863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G Hugh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52400"/>
            <a:ext cx="10363200" cy="7377708"/>
          </a:xfrm>
          <a:prstGeom prst="rect">
            <a:avLst/>
          </a:prstGeom>
        </p:spPr>
      </p:pic>
      <p:sp>
        <p:nvSpPr>
          <p:cNvPr id="7" name="&quot;No&quot; Symbol 6"/>
          <p:cNvSpPr/>
          <p:nvPr/>
        </p:nvSpPr>
        <p:spPr>
          <a:xfrm>
            <a:off x="3352800" y="1514049"/>
            <a:ext cx="4114800" cy="4191000"/>
          </a:xfrm>
          <a:prstGeom prst="noSmoking">
            <a:avLst/>
          </a:prstGeom>
          <a:solidFill>
            <a:srgbClr val="FF0000"/>
          </a:solidFill>
          <a:ln w="3175" cmpd="sng">
            <a:solidFill>
              <a:schemeClr val="bg1"/>
            </a:solidFill>
          </a:ln>
          <a:effectLst>
            <a:outerShdw blurRad="40000" dist="23000" dir="5400000" rotWithShape="0">
              <a:srgbClr val="000000">
                <a:alpha val="35000"/>
              </a:srgbClr>
            </a:outerShdw>
            <a:softEdge rad="292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4550979" y="0"/>
            <a:ext cx="3689982" cy="1200329"/>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a:ln w="10160">
                  <a:solidFill>
                    <a:srgbClr val="000000"/>
                  </a:solidFill>
                  <a:prstDash val="solid"/>
                </a:ln>
                <a:solidFill>
                  <a:srgbClr val="FFFFFF"/>
                </a:solidFill>
                <a:effectLst>
                  <a:outerShdw blurRad="38100" dist="32000" dir="5400000" algn="tl">
                    <a:srgbClr val="000000">
                      <a:alpha val="30000"/>
                    </a:srgbClr>
                  </a:outerShdw>
                </a:effectLst>
              </a:rPr>
              <a:t>No ATMs</a:t>
            </a:r>
          </a:p>
        </p:txBody>
      </p:sp>
      <p:sp>
        <p:nvSpPr>
          <p:cNvPr id="9" name="TextBox 8"/>
          <p:cNvSpPr txBox="1"/>
          <p:nvPr/>
        </p:nvSpPr>
        <p:spPr>
          <a:xfrm>
            <a:off x="2332871" y="928459"/>
            <a:ext cx="6154658" cy="646331"/>
          </a:xfrm>
          <a:prstGeom prst="rect">
            <a:avLst/>
          </a:prstGeom>
          <a:noFill/>
        </p:spPr>
        <p:txBody>
          <a:bodyPr wrap="square" rtlCol="0">
            <a:spAutoFit/>
          </a:bodyPr>
          <a:lstStyle/>
          <a:p>
            <a:r>
              <a:rPr lang="en-US" sz="3600" b="1" dirty="0">
                <a:ln w="10160">
                  <a:solidFill>
                    <a:schemeClr val="tx1"/>
                  </a:solidFill>
                  <a:prstDash val="solid"/>
                </a:ln>
                <a:solidFill>
                  <a:srgbClr val="FFFFFF"/>
                </a:solidFill>
                <a:effectLst>
                  <a:outerShdw blurRad="38100" dist="22860" dir="5400000" algn="tl" rotWithShape="0">
                    <a:srgbClr val="000000">
                      <a:alpha val="30000"/>
                    </a:srgbClr>
                  </a:outerShdw>
                </a:effectLst>
              </a:rPr>
              <a:t>For the Community Bank Card</a:t>
            </a:r>
          </a:p>
        </p:txBody>
      </p:sp>
    </p:spTree>
    <p:extLst>
      <p:ext uri="{BB962C8B-B14F-4D97-AF65-F5344CB8AC3E}">
        <p14:creationId xmlns:p14="http://schemas.microsoft.com/office/powerpoint/2010/main" val="41907005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123254699_55eba1c865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0"/>
            <a:ext cx="11319304" cy="6872918"/>
          </a:xfrm>
          <a:prstGeom prst="rect">
            <a:avLst/>
          </a:prstGeom>
        </p:spPr>
      </p:pic>
      <p:sp>
        <p:nvSpPr>
          <p:cNvPr id="3" name="TextBox 2"/>
          <p:cNvSpPr txBox="1"/>
          <p:nvPr/>
        </p:nvSpPr>
        <p:spPr>
          <a:xfrm>
            <a:off x="6096000" y="152400"/>
            <a:ext cx="2617896" cy="1200329"/>
          </a:xfrm>
          <a:prstGeom prst="rect">
            <a:avLst/>
          </a:prstGeom>
          <a:noFill/>
          <a:effectLst>
            <a:innerShdw blurRad="63500" dist="50800" dir="18900000">
              <a:prstClr val="black">
                <a:alpha val="50000"/>
              </a:prstClr>
            </a:innerShdw>
          </a:effectLst>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dirty="0" smtClean="0">
                <a:ln w="0"/>
                <a:effectLst>
                  <a:outerShdw blurRad="38100" dist="19050" dir="2700000" algn="tl" rotWithShape="0">
                    <a:schemeClr val="dk1">
                      <a:alpha val="40000"/>
                    </a:schemeClr>
                  </a:outerShdw>
                </a:effectLst>
              </a:rPr>
              <a:t>Values</a:t>
            </a:r>
            <a:endParaRPr lang="en-US" sz="7200" b="1" dirty="0">
              <a:ln w="50800"/>
              <a:solidFill>
                <a:schemeClr val="bg1">
                  <a:shade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6-07-22 at 9.51.03 AM.png"/>
          <p:cNvPicPr>
            <a:picLocks noGrp="1" noChangeAspect="1"/>
          </p:cNvPicPr>
          <p:nvPr>
            <p:ph idx="1"/>
          </p:nvPr>
        </p:nvPicPr>
        <p:blipFill>
          <a:blip r:embed="rId3">
            <a:extLst>
              <a:ext uri="{28A0092B-C50C-407E-A947-70E740481C1C}">
                <a14:useLocalDpi xmlns:a14="http://schemas.microsoft.com/office/drawing/2010/main" val="0"/>
              </a:ext>
            </a:extLst>
          </a:blip>
          <a:srcRect t="8709" b="8709"/>
          <a:stretch>
            <a:fillRect/>
          </a:stretch>
        </p:blipFill>
        <p:spPr>
          <a:xfrm>
            <a:off x="-1828800" y="0"/>
            <a:ext cx="13461524" cy="7403320"/>
          </a:xfrm>
        </p:spPr>
      </p:pic>
    </p:spTree>
    <p:extLst>
      <p:ext uri="{BB962C8B-B14F-4D97-AF65-F5344CB8AC3E}">
        <p14:creationId xmlns:p14="http://schemas.microsoft.com/office/powerpoint/2010/main" val="2238919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 Farm Worker Minist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2" y="-914400"/>
            <a:ext cx="9144000" cy="8818880"/>
          </a:xfrm>
          <a:prstGeom prst="rect">
            <a:avLst/>
          </a:prstGeom>
        </p:spPr>
      </p:pic>
      <p:sp>
        <p:nvSpPr>
          <p:cNvPr id="3" name="TextBox 2"/>
          <p:cNvSpPr txBox="1"/>
          <p:nvPr/>
        </p:nvSpPr>
        <p:spPr>
          <a:xfrm>
            <a:off x="5867400" y="-228600"/>
            <a:ext cx="2745914" cy="2308324"/>
          </a:xfrm>
          <a:prstGeom prst="rect">
            <a:avLst/>
          </a:prstGeom>
          <a:noFill/>
          <a:effectLst>
            <a:innerShdw blurRad="63500" dist="50800" dir="18900000">
              <a:prstClr val="black">
                <a:alpha val="50000"/>
              </a:prstClr>
            </a:innerShdw>
          </a:effectLst>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Social </a:t>
            </a:r>
          </a:p>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Justice</a:t>
            </a:r>
            <a:endParaRPr lang="en-US" sz="7200" b="1" dirty="0">
              <a:ln w="31550" cmpd="sng">
                <a:solidFill>
                  <a:srgbClr val="000000"/>
                </a:solidFill>
                <a:prstDash val="solid"/>
              </a:ln>
              <a:solidFill>
                <a:schemeClr val="bg1">
                  <a:shade val="50000"/>
                </a:schemeClr>
              </a:solidFill>
            </a:endParaRPr>
          </a:p>
        </p:txBody>
      </p:sp>
    </p:spTree>
    <p:extLst>
      <p:ext uri="{BB962C8B-B14F-4D97-AF65-F5344CB8AC3E}">
        <p14:creationId xmlns:p14="http://schemas.microsoft.com/office/powerpoint/2010/main" val="23117002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manhur Spiritual EcoCommun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429" y="-4928"/>
            <a:ext cx="12129743" cy="7091527"/>
          </a:xfrm>
          <a:prstGeom prst="rect">
            <a:avLst/>
          </a:prstGeom>
        </p:spPr>
      </p:pic>
      <p:sp>
        <p:nvSpPr>
          <p:cNvPr id="3" name="TextBox 2"/>
          <p:cNvSpPr txBox="1"/>
          <p:nvPr/>
        </p:nvSpPr>
        <p:spPr>
          <a:xfrm>
            <a:off x="4343400" y="304800"/>
            <a:ext cx="4647126" cy="1200329"/>
          </a:xfrm>
          <a:prstGeom prst="rect">
            <a:avLst/>
          </a:prstGeom>
          <a:noFill/>
          <a:effectLst>
            <a:innerShdw blurRad="63500" dist="50800" dir="18900000">
              <a:prstClr val="black">
                <a:alpha val="50000"/>
              </a:prstClr>
            </a:innerShdw>
          </a:effectLst>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Community</a:t>
            </a:r>
            <a:endParaRPr lang="en-US" sz="7200" b="1" dirty="0">
              <a:ln w="31550" cmpd="sng">
                <a:solidFill>
                  <a:srgbClr val="000000"/>
                </a:solidFill>
                <a:prstDash val="solid"/>
              </a:ln>
              <a:solidFill>
                <a:schemeClr val="bg1">
                  <a:shade val="50000"/>
                </a:schemeClr>
              </a:solidFill>
            </a:endParaRPr>
          </a:p>
        </p:txBody>
      </p:sp>
    </p:spTree>
    <p:extLst>
      <p:ext uri="{BB962C8B-B14F-4D97-AF65-F5344CB8AC3E}">
        <p14:creationId xmlns:p14="http://schemas.microsoft.com/office/powerpoint/2010/main" val="1149960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4" y="0"/>
            <a:ext cx="10020092" cy="7162800"/>
          </a:xfrm>
          <a:prstGeom prst="rect">
            <a:avLst/>
          </a:prstGeom>
        </p:spPr>
      </p:pic>
      <p:sp>
        <p:nvSpPr>
          <p:cNvPr id="3" name="TextBox 2"/>
          <p:cNvSpPr txBox="1"/>
          <p:nvPr/>
        </p:nvSpPr>
        <p:spPr>
          <a:xfrm>
            <a:off x="3657600" y="228600"/>
            <a:ext cx="5208878" cy="1200329"/>
          </a:xfrm>
          <a:prstGeom prst="rect">
            <a:avLst/>
          </a:prstGeom>
          <a:noFill/>
          <a:effectLst>
            <a:innerShdw blurRad="63500" dist="50800" dir="18900000">
              <a:prstClr val="black">
                <a:alpha val="50000"/>
              </a:prstClr>
            </a:innerShdw>
          </a:effectLst>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Simple Living</a:t>
            </a:r>
            <a:endParaRPr lang="en-US" sz="7200" b="1" dirty="0">
              <a:ln w="31550" cmpd="sng">
                <a:solidFill>
                  <a:srgbClr val="000000"/>
                </a:solidFill>
                <a:prstDash val="solid"/>
              </a:ln>
              <a:solidFill>
                <a:schemeClr val="bg1">
                  <a:shade val="50000"/>
                </a:schemeClr>
              </a:solidFill>
            </a:endParaRPr>
          </a:p>
        </p:txBody>
      </p:sp>
    </p:spTree>
    <p:extLst>
      <p:ext uri="{BB962C8B-B14F-4D97-AF65-F5344CB8AC3E}">
        <p14:creationId xmlns:p14="http://schemas.microsoft.com/office/powerpoint/2010/main" val="36462826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rand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114800" y="304800"/>
            <a:ext cx="4777420" cy="2308324"/>
          </a:xfrm>
          <a:prstGeom prst="rect">
            <a:avLst/>
          </a:prstGeom>
          <a:noFill/>
          <a:effectLst>
            <a:innerShdw blurRad="63500" dist="50800" dir="18900000">
              <a:prstClr val="black">
                <a:alpha val="50000"/>
              </a:prstClr>
            </a:innerShdw>
          </a:effectLst>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Spirituality/</a:t>
            </a:r>
          </a:p>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Reflection</a:t>
            </a:r>
            <a:endParaRPr lang="en-US" sz="7200" b="1" dirty="0">
              <a:ln w="31550" cmpd="sng">
                <a:solidFill>
                  <a:srgbClr val="000000"/>
                </a:solidFill>
                <a:prstDash val="solid"/>
              </a:ln>
              <a:solidFill>
                <a:schemeClr val="bg1">
                  <a:shade val="50000"/>
                </a:schemeClr>
              </a:solidFill>
            </a:endParaRPr>
          </a:p>
        </p:txBody>
      </p:sp>
    </p:spTree>
    <p:extLst>
      <p:ext uri="{BB962C8B-B14F-4D97-AF65-F5344CB8AC3E}">
        <p14:creationId xmlns:p14="http://schemas.microsoft.com/office/powerpoint/2010/main" val="38854709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6107062655_61eba7be5f_o.jpg"/>
          <p:cNvPicPr>
            <a:picLocks noGrp="1" noChangeAspect="1"/>
          </p:cNvPicPr>
          <p:nvPr>
            <p:ph idx="1"/>
          </p:nvPr>
        </p:nvPicPr>
        <p:blipFill>
          <a:blip r:embed="rId3">
            <a:extLst>
              <a:ext uri="{28A0092B-C50C-407E-A947-70E740481C1C}">
                <a14:useLocalDpi xmlns:a14="http://schemas.microsoft.com/office/drawing/2010/main" val="0"/>
              </a:ext>
            </a:extLst>
          </a:blip>
          <a:srcRect l="-15072" r="-15072"/>
          <a:stretch>
            <a:fillRect/>
          </a:stretch>
        </p:blipFill>
        <p:spPr>
          <a:xfrm>
            <a:off x="-1752600" y="-152400"/>
            <a:ext cx="12420600" cy="8305494"/>
          </a:xfrm>
        </p:spPr>
      </p:pic>
    </p:spTree>
    <p:extLst>
      <p:ext uri="{BB962C8B-B14F-4D97-AF65-F5344CB8AC3E}">
        <p14:creationId xmlns:p14="http://schemas.microsoft.com/office/powerpoint/2010/main" val="16830399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descr="27432402060_158bbb4644_o.jpg"/>
          <p:cNvPicPr>
            <a:picLocks noGrp="1" noChangeAspect="1"/>
          </p:cNvPicPr>
          <p:nvPr>
            <p:ph idx="1"/>
          </p:nvPr>
        </p:nvPicPr>
        <p:blipFill>
          <a:blip r:embed="rId3">
            <a:extLst>
              <a:ext uri="{28A0092B-C50C-407E-A947-70E740481C1C}">
                <a14:useLocalDpi xmlns:a14="http://schemas.microsoft.com/office/drawing/2010/main" val="0"/>
              </a:ext>
            </a:extLst>
          </a:blip>
          <a:srcRect t="2107" b="2107"/>
          <a:stretch>
            <a:fillRect/>
          </a:stretch>
        </p:blipFill>
        <p:spPr>
          <a:xfrm>
            <a:off x="-838200" y="0"/>
            <a:ext cx="11092069" cy="7086600"/>
          </a:xfrm>
        </p:spPr>
      </p:pic>
    </p:spTree>
    <p:extLst>
      <p:ext uri="{BB962C8B-B14F-4D97-AF65-F5344CB8AC3E}">
        <p14:creationId xmlns:p14="http://schemas.microsoft.com/office/powerpoint/2010/main" val="13681973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57400" y="18197"/>
            <a:ext cx="6762685" cy="1200329"/>
          </a:xfrm>
          <a:prstGeom prst="rect">
            <a:avLst/>
          </a:prstGeom>
          <a:noFill/>
        </p:spPr>
        <p:txBody>
          <a:bodyPr wrap="none" rtlCol="0">
            <a:spAutoFit/>
          </a:bodyPr>
          <a:lstStyle/>
          <a:p>
            <a:r>
              <a:rPr lang="en-US" sz="7200" dirty="0" smtClean="0">
                <a:ln w="0"/>
                <a:effectLst>
                  <a:outerShdw blurRad="38100" dist="19050" dir="2700000" algn="tl" rotWithShape="0">
                    <a:schemeClr val="dk1">
                      <a:alpha val="40000"/>
                    </a:schemeClr>
                  </a:outerShdw>
                </a:effectLst>
              </a:rPr>
              <a:t>Financial Reports</a:t>
            </a:r>
            <a:endParaRPr lang="en-US" sz="7200" dirty="0">
              <a:ln w="0"/>
              <a:effectLst>
                <a:outerShdw blurRad="38100" dist="19050" dir="2700000" algn="tl" rotWithShape="0">
                  <a:schemeClr val="dk1">
                    <a:alpha val="40000"/>
                  </a:schemeClr>
                </a:outerShdw>
              </a:effectLst>
            </a:endParaRPr>
          </a:p>
        </p:txBody>
      </p:sp>
      <p:pic>
        <p:nvPicPr>
          <p:cNvPr id="2" name="Picture 1"/>
          <p:cNvPicPr>
            <a:picLocks noChangeAspect="1"/>
          </p:cNvPicPr>
          <p:nvPr/>
        </p:nvPicPr>
        <p:blipFill rotWithShape="1">
          <a:blip r:embed="rId3"/>
          <a:srcRect t="38650" r="16261" b="6852"/>
          <a:stretch/>
        </p:blipFill>
        <p:spPr>
          <a:xfrm>
            <a:off x="10236" y="2362200"/>
            <a:ext cx="9371463" cy="3429000"/>
          </a:xfrm>
          <a:prstGeom prst="rect">
            <a:avLst/>
          </a:prstGeom>
        </p:spPr>
      </p:pic>
    </p:spTree>
    <p:extLst>
      <p:ext uri="{BB962C8B-B14F-4D97-AF65-F5344CB8AC3E}">
        <p14:creationId xmlns:p14="http://schemas.microsoft.com/office/powerpoint/2010/main" val="42464608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oomsber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3429000" y="-18005"/>
            <a:ext cx="5486148" cy="1200329"/>
          </a:xfrm>
          <a:prstGeom prst="rect">
            <a:avLst/>
          </a:prstGeom>
          <a:noFill/>
        </p:spPr>
        <p:txBody>
          <a:bodyPr wrap="none" rtlCol="0">
            <a:spAutoFit/>
          </a:bodyPr>
          <a:lstStyle/>
          <a:p>
            <a:r>
              <a:rPr lang="en-US" sz="7200" b="1" dirty="0" smtClean="0">
                <a:ln w="31550" cmpd="sng">
                  <a:solidFill>
                    <a:srgbClr val="000000"/>
                  </a:solidFill>
                  <a:prstDash val="solid"/>
                </a:ln>
                <a:solidFill>
                  <a:srgbClr val="FFFFFF"/>
                </a:solidFill>
                <a:effectLst>
                  <a:outerShdw blurRad="41275" dist="12700" dir="12000000" algn="tl" rotWithShape="0">
                    <a:srgbClr val="000000">
                      <a:alpha val="40000"/>
                    </a:srgbClr>
                  </a:outerShdw>
                </a:effectLst>
              </a:rPr>
              <a:t>Best Practices</a:t>
            </a:r>
            <a:endParaRPr lang="en-US" sz="7200" b="1" dirty="0">
              <a:ln w="31550" cmpd="sng">
                <a:solidFill>
                  <a:srgbClr val="000000"/>
                </a:soli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2973573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123254699_55eba1c865_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0"/>
            <a:ext cx="11319304" cy="6872918"/>
          </a:xfrm>
          <a:prstGeom prst="rect">
            <a:avLst/>
          </a:prstGeom>
        </p:spPr>
      </p:pic>
      <p:sp>
        <p:nvSpPr>
          <p:cNvPr id="3" name="TextBox 2"/>
          <p:cNvSpPr txBox="1"/>
          <p:nvPr/>
        </p:nvSpPr>
        <p:spPr>
          <a:xfrm>
            <a:off x="6096000" y="152400"/>
            <a:ext cx="2690480" cy="1200329"/>
          </a:xfrm>
          <a:prstGeom prst="rect">
            <a:avLst/>
          </a:prstGeom>
          <a:noFill/>
          <a:effectLst>
            <a:innerShdw blurRad="63500" dist="50800" dir="18900000">
              <a:prstClr val="black">
                <a:alpha val="50000"/>
              </a:prstClr>
            </a:innerShdw>
          </a:effectLst>
        </p:spPr>
        <p:txBody>
          <a:bodyPr wrap="none" rtlCol="0">
            <a:spAutoFit/>
          </a:bodyPr>
          <a:lstStyle/>
          <a:p>
            <a:r>
              <a:rPr lang="en-US" sz="7200" dirty="0" smtClean="0">
                <a:ln w="0"/>
                <a:effectLst>
                  <a:outerShdw blurRad="38100" dist="19050" dir="2700000" algn="tl" rotWithShape="0">
                    <a:schemeClr val="dk1">
                      <a:alpha val="40000"/>
                    </a:schemeClr>
                  </a:outerShdw>
                </a:effectLst>
              </a:rPr>
              <a:t>Values</a:t>
            </a: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46654881"/>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2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7764</TotalTime>
  <Words>6051</Words>
  <Application>Microsoft Office PowerPoint</Application>
  <PresentationFormat>On-screen Show (4:3)</PresentationFormat>
  <Paragraphs>717</Paragraphs>
  <Slides>54</Slides>
  <Notes>54</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54</vt:i4>
      </vt:variant>
    </vt:vector>
  </HeadingPairs>
  <TitlesOfParts>
    <vt:vector size="65" baseType="lpstr">
      <vt:lpstr>Arial</vt:lpstr>
      <vt:lpstr>Calibri</vt:lpstr>
      <vt:lpstr>Calibri Light</vt:lpstr>
      <vt:lpstr>Trebuchet MS</vt:lpstr>
      <vt:lpstr>Wingdings 3</vt:lpstr>
      <vt:lpstr>Facet</vt:lpstr>
      <vt:lpstr>Retrospect</vt:lpstr>
      <vt:lpstr>1_Retrospect</vt:lpstr>
      <vt:lpstr>2_Retrospect</vt:lpstr>
      <vt:lpstr>Office Theme</vt:lpstr>
      <vt:lpstr>3_Retrospect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ad5</dc:creator>
  <cp:lastModifiedBy>AD6</cp:lastModifiedBy>
  <cp:revision>382</cp:revision>
  <cp:lastPrinted>2017-08-01T00:28:45Z</cp:lastPrinted>
  <dcterms:created xsi:type="dcterms:W3CDTF">2012-07-24T20:11:01Z</dcterms:created>
  <dcterms:modified xsi:type="dcterms:W3CDTF">2018-07-26T18:07:21Z</dcterms:modified>
</cp:coreProperties>
</file>